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8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9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0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9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  <p:sldMasterId id="2147483720" r:id="rId5"/>
    <p:sldMasterId id="2147483732" r:id="rId6"/>
  </p:sldMasterIdLst>
  <p:notesMasterIdLst>
    <p:notesMasterId r:id="rId95"/>
  </p:notesMasterIdLst>
  <p:handoutMasterIdLst>
    <p:handoutMasterId r:id="rId96"/>
  </p:handoutMasterIdLst>
  <p:sldIdLst>
    <p:sldId id="269" r:id="rId7"/>
    <p:sldId id="314" r:id="rId8"/>
    <p:sldId id="315" r:id="rId9"/>
    <p:sldId id="283" r:id="rId10"/>
    <p:sldId id="284" r:id="rId11"/>
    <p:sldId id="285" r:id="rId12"/>
    <p:sldId id="287" r:id="rId13"/>
    <p:sldId id="317" r:id="rId14"/>
    <p:sldId id="289" r:id="rId15"/>
    <p:sldId id="257" r:id="rId16"/>
    <p:sldId id="275" r:id="rId17"/>
    <p:sldId id="276" r:id="rId18"/>
    <p:sldId id="279" r:id="rId19"/>
    <p:sldId id="270" r:id="rId20"/>
    <p:sldId id="304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327" r:id="rId29"/>
    <p:sldId id="328" r:id="rId30"/>
    <p:sldId id="329" r:id="rId31"/>
    <p:sldId id="330" r:id="rId32"/>
    <p:sldId id="331" r:id="rId33"/>
    <p:sldId id="332" r:id="rId34"/>
    <p:sldId id="333" r:id="rId35"/>
    <p:sldId id="334" r:id="rId36"/>
    <p:sldId id="335" r:id="rId37"/>
    <p:sldId id="336" r:id="rId38"/>
    <p:sldId id="337" r:id="rId39"/>
    <p:sldId id="338" r:id="rId40"/>
    <p:sldId id="339" r:id="rId41"/>
    <p:sldId id="340" r:id="rId42"/>
    <p:sldId id="341" r:id="rId43"/>
    <p:sldId id="342" r:id="rId44"/>
    <p:sldId id="343" r:id="rId45"/>
    <p:sldId id="344" r:id="rId46"/>
    <p:sldId id="345" r:id="rId47"/>
    <p:sldId id="346" r:id="rId48"/>
    <p:sldId id="347" r:id="rId49"/>
    <p:sldId id="348" r:id="rId50"/>
    <p:sldId id="349" r:id="rId51"/>
    <p:sldId id="350" r:id="rId52"/>
    <p:sldId id="351" r:id="rId53"/>
    <p:sldId id="352" r:id="rId54"/>
    <p:sldId id="353" r:id="rId55"/>
    <p:sldId id="354" r:id="rId56"/>
    <p:sldId id="355" r:id="rId57"/>
    <p:sldId id="356" r:id="rId58"/>
    <p:sldId id="357" r:id="rId59"/>
    <p:sldId id="358" r:id="rId60"/>
    <p:sldId id="359" r:id="rId61"/>
    <p:sldId id="360" r:id="rId62"/>
    <p:sldId id="361" r:id="rId63"/>
    <p:sldId id="362" r:id="rId64"/>
    <p:sldId id="363" r:id="rId65"/>
    <p:sldId id="364" r:id="rId66"/>
    <p:sldId id="365" r:id="rId67"/>
    <p:sldId id="366" r:id="rId68"/>
    <p:sldId id="367" r:id="rId69"/>
    <p:sldId id="368" r:id="rId70"/>
    <p:sldId id="369" r:id="rId71"/>
    <p:sldId id="370" r:id="rId72"/>
    <p:sldId id="371" r:id="rId73"/>
    <p:sldId id="372" r:id="rId74"/>
    <p:sldId id="373" r:id="rId75"/>
    <p:sldId id="374" r:id="rId76"/>
    <p:sldId id="375" r:id="rId77"/>
    <p:sldId id="376" r:id="rId78"/>
    <p:sldId id="310" r:id="rId79"/>
    <p:sldId id="320" r:id="rId80"/>
    <p:sldId id="321" r:id="rId81"/>
    <p:sldId id="322" r:id="rId82"/>
    <p:sldId id="323" r:id="rId83"/>
    <p:sldId id="312" r:id="rId84"/>
    <p:sldId id="303" r:id="rId85"/>
    <p:sldId id="305" r:id="rId86"/>
    <p:sldId id="326" r:id="rId87"/>
    <p:sldId id="313" r:id="rId88"/>
    <p:sldId id="306" r:id="rId89"/>
    <p:sldId id="325" r:id="rId90"/>
    <p:sldId id="307" r:id="rId91"/>
    <p:sldId id="308" r:id="rId92"/>
    <p:sldId id="309" r:id="rId93"/>
    <p:sldId id="300" r:id="rId9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770" autoAdjust="0"/>
  </p:normalViewPr>
  <p:slideViewPr>
    <p:cSldViewPr>
      <p:cViewPr>
        <p:scale>
          <a:sx n="98" d="100"/>
          <a:sy n="98" d="100"/>
        </p:scale>
        <p:origin x="-35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76" Type="http://schemas.openxmlformats.org/officeDocument/2006/relationships/slide" Target="slides/slide70.xml"/><Relationship Id="rId84" Type="http://schemas.openxmlformats.org/officeDocument/2006/relationships/slide" Target="slides/slide78.xml"/><Relationship Id="rId89" Type="http://schemas.openxmlformats.org/officeDocument/2006/relationships/slide" Target="slides/slide83.xml"/><Relationship Id="rId97" Type="http://schemas.openxmlformats.org/officeDocument/2006/relationships/presProps" Target="presProps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92" Type="http://schemas.openxmlformats.org/officeDocument/2006/relationships/slide" Target="slides/slide8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slide" Target="slides/slide60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87" Type="http://schemas.openxmlformats.org/officeDocument/2006/relationships/slide" Target="slides/slide8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90" Type="http://schemas.openxmlformats.org/officeDocument/2006/relationships/slide" Target="slides/slide84.xml"/><Relationship Id="rId95" Type="http://schemas.openxmlformats.org/officeDocument/2006/relationships/notesMaster" Target="notesMasters/notesMaster1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slide" Target="slides/slide71.xml"/><Relationship Id="rId100" Type="http://schemas.openxmlformats.org/officeDocument/2006/relationships/tableStyles" Target="tableStyle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slide" Target="slides/slide74.xml"/><Relationship Id="rId85" Type="http://schemas.openxmlformats.org/officeDocument/2006/relationships/slide" Target="slides/slide79.xml"/><Relationship Id="rId93" Type="http://schemas.openxmlformats.org/officeDocument/2006/relationships/slide" Target="slides/slide87.xml"/><Relationship Id="rId9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slide" Target="slides/slide77.xml"/><Relationship Id="rId88" Type="http://schemas.openxmlformats.org/officeDocument/2006/relationships/slide" Target="slides/slide82.xml"/><Relationship Id="rId91" Type="http://schemas.openxmlformats.org/officeDocument/2006/relationships/slide" Target="slides/slide85.xml"/><Relationship Id="rId96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slide" Target="slides/slide75.xml"/><Relationship Id="rId86" Type="http://schemas.openxmlformats.org/officeDocument/2006/relationships/slide" Target="slides/slide80.xml"/><Relationship Id="rId94" Type="http://schemas.openxmlformats.org/officeDocument/2006/relationships/slide" Target="slides/slide88.xml"/><Relationship Id="rId9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2E2093-1F6B-4467-B69E-693058D7C0EE}" type="datetimeFigureOut">
              <a:rPr lang="en-CA" smtClean="0"/>
              <a:t>01/05/2012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29CC24-E24A-4915-AE2E-BEB245CE2C4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010066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8992CCE-7E4D-41D2-A2F3-0F06ABAA56F8}" type="datetimeFigureOut">
              <a:rPr lang="en-CA" smtClean="0"/>
              <a:t>01/05/2012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7C58630-D302-42CF-9103-DA2CDE4E388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49129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Share your work</a:t>
            </a:r>
          </a:p>
          <a:p>
            <a:r>
              <a:rPr lang="en-US" dirty="0" smtClean="0"/>
              <a:t>Share your </a:t>
            </a:r>
            <a:r>
              <a:rPr lang="en-US" dirty="0" err="1" smtClean="0"/>
              <a:t>learnings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C58630-D302-42CF-9103-DA2CDE4E3887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257714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en-US" dirty="0" err="1" smtClean="0"/>
              <a:t>Adcos</a:t>
            </a:r>
            <a:r>
              <a:rPr lang="en-US" dirty="0" smtClean="0"/>
              <a:t>, teachers matter, special </a:t>
            </a:r>
            <a:r>
              <a:rPr lang="en-US" dirty="0" err="1" smtClean="0"/>
              <a:t>ed</a:t>
            </a:r>
            <a:r>
              <a:rPr lang="en-US" dirty="0" smtClean="0"/>
              <a:t> </a:t>
            </a:r>
            <a:r>
              <a:rPr lang="en-US" dirty="0" err="1" smtClean="0"/>
              <a:t>liaisions</a:t>
            </a:r>
            <a:r>
              <a:rPr lang="en-US" dirty="0" smtClean="0"/>
              <a:t>, </a:t>
            </a:r>
            <a:r>
              <a:rPr lang="en-US" dirty="0" err="1" smtClean="0"/>
              <a:t>aisi</a:t>
            </a:r>
            <a:r>
              <a:rPr lang="en-US" dirty="0" smtClean="0"/>
              <a:t>,</a:t>
            </a:r>
            <a:r>
              <a:rPr lang="en-US" baseline="0" dirty="0" smtClean="0"/>
              <a:t> schools</a:t>
            </a:r>
            <a:endParaRPr lang="en-CA" dirty="0" smtClean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1BDBA-EA1D-4439-ACC3-0219BD2EC17E}" type="slidenum">
              <a:rPr lang="en-CA" smtClean="0"/>
              <a:pPr/>
              <a:t>21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101588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are the</a:t>
            </a:r>
            <a:r>
              <a:rPr lang="en-US" baseline="0" dirty="0" smtClean="0"/>
              <a:t> important elements we need to consider for student reading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1BDBA-EA1D-4439-ACC3-0219BD2EC17E}" type="slidenum">
              <a:rPr lang="en-CA" smtClean="0"/>
              <a:pPr/>
              <a:t>22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275017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782838">
              <a:spcBef>
                <a:spcPct val="0"/>
              </a:spcBef>
            </a:pPr>
            <a:r>
              <a:rPr lang="en-US" dirty="0" smtClean="0"/>
              <a:t>Total time 10-15min</a:t>
            </a:r>
          </a:p>
          <a:p>
            <a:pPr defTabSz="782838">
              <a:spcBef>
                <a:spcPct val="0"/>
              </a:spcBef>
            </a:pPr>
            <a:endParaRPr lang="en-US" dirty="0" smtClean="0"/>
          </a:p>
          <a:p>
            <a:pPr marL="174708" indent="-174708" defTabSz="782838">
              <a:spcBef>
                <a:spcPct val="0"/>
              </a:spcBef>
              <a:buFont typeface="Arial" pitchFamily="34" charset="0"/>
              <a:buChar char="•"/>
            </a:pPr>
            <a:r>
              <a:rPr lang="en-US" dirty="0" smtClean="0"/>
              <a:t>This is a Chinook’s Edge perspective of how our first year of the IEPT pilot was such a good fit with what we had already started doing</a:t>
            </a:r>
          </a:p>
          <a:p>
            <a:pPr marL="174708" indent="-174708" defTabSz="782838">
              <a:spcBef>
                <a:spcPct val="0"/>
              </a:spcBef>
              <a:buFont typeface="Arial" pitchFamily="34" charset="0"/>
              <a:buChar char="•"/>
            </a:pPr>
            <a:r>
              <a:rPr lang="en-US" dirty="0" smtClean="0"/>
              <a:t>It continues to be used as a strategy to support teaching and learning in our division</a:t>
            </a: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4651" indent="-286404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5616" indent="-229123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3862" indent="-229123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62109" indent="-229123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20355" indent="-22912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8600" indent="-22912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36847" indent="-22912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95093" indent="-22912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82348AE-026A-4F42-957F-8D23054FCB4F}" type="slidenum">
              <a:rPr lang="en-US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4651" indent="-286404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5616" indent="-229123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3862" indent="-229123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62109" indent="-229123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20355" indent="-22912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8600" indent="-22912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36847" indent="-22912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95093" indent="-22912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F39B478-21C6-45B6-B5B9-B7DBFA770211}" type="slidenum">
              <a:rPr lang="en-US">
                <a:solidFill>
                  <a:prstClr val="black"/>
                </a:solidFill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67</a:t>
            </a:fld>
            <a:endParaRPr lang="en-US">
              <a:solidFill>
                <a:prstClr val="black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Tables</a:t>
            </a:r>
            <a:r>
              <a:rPr lang="en-US" baseline="0" dirty="0" smtClean="0"/>
              <a:t> select a number – find your partner number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C58630-D302-42CF-9103-DA2CDE4E3887}" type="slidenum">
              <a:rPr lang="en-CA" smtClean="0"/>
              <a:t>73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562464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06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8002" indent="-287693" defTabSz="931806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0772" indent="-230154" defTabSz="931806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1081" indent="-230154" defTabSz="931806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1390" indent="-230154" defTabSz="931806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1699" indent="-230154" defTabSz="9318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2008" indent="-230154" defTabSz="9318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52317" indent="-230154" defTabSz="9318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12626" indent="-230154" defTabSz="9318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0FD1496-5283-4FCF-A254-7A535DFC3806}" type="slidenum">
              <a:rPr lang="en-US" smtClean="0"/>
              <a:pPr eaLnBrk="1" hangingPunct="1"/>
              <a:t>74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06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8002" indent="-287693" defTabSz="931806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0772" indent="-230154" defTabSz="931806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1081" indent="-230154" defTabSz="931806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1390" indent="-230154" defTabSz="931806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1699" indent="-230154" defTabSz="9318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2008" indent="-230154" defTabSz="9318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52317" indent="-230154" defTabSz="9318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12626" indent="-230154" defTabSz="9318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7C18B21-A80A-4B56-94FE-704EC28032B6}" type="slidenum">
              <a:rPr lang="en-US" smtClean="0"/>
              <a:pPr eaLnBrk="1" hangingPunct="1"/>
              <a:t>75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06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8002" indent="-287693" defTabSz="931806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0772" indent="-230154" defTabSz="931806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1081" indent="-230154" defTabSz="931806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1390" indent="-230154" defTabSz="931806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1699" indent="-230154" defTabSz="9318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2008" indent="-230154" defTabSz="9318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52317" indent="-230154" defTabSz="9318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12626" indent="-230154" defTabSz="9318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A1FAE4-1215-4B36-BE2B-6D0DED88EED0}" type="slidenum">
              <a:rPr lang="en-US" smtClean="0"/>
              <a:pPr eaLnBrk="1" hangingPunct="1"/>
              <a:t>76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06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8002" indent="-287693" defTabSz="931806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0772" indent="-230154" defTabSz="931806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1081" indent="-230154" defTabSz="931806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1390" indent="-230154" defTabSz="931806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1699" indent="-230154" defTabSz="9318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2008" indent="-230154" defTabSz="9318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52317" indent="-230154" defTabSz="9318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12626" indent="-230154" defTabSz="9318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A5B92FE-2F84-4D9E-AB03-C99ECF774D7D}" type="slidenum">
              <a:rPr lang="en-US" smtClean="0"/>
              <a:pPr eaLnBrk="1" hangingPunct="1"/>
              <a:t>77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C58630-D302-42CF-9103-DA2CDE4E3887}" type="slidenum">
              <a:rPr lang="en-CA" smtClean="0"/>
              <a:t>78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67251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C58630-D302-42CF-9103-DA2CDE4E3887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476252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C58630-D302-42CF-9103-DA2CDE4E3887}" type="slidenum">
              <a:rPr lang="en-CA" smtClean="0"/>
              <a:t>80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972585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Don’t want the giant brainstormed list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C58630-D302-42CF-9103-DA2CDE4E3887}" type="slidenum">
              <a:rPr lang="en-CA" smtClean="0"/>
              <a:t>82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441677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cant change your strategy if you only</a:t>
            </a:r>
            <a:r>
              <a:rPr lang="en-US" baseline="0" dirty="0" smtClean="0"/>
              <a:t> checking once per year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C58630-D302-42CF-9103-DA2CDE4E3887}" type="slidenum">
              <a:rPr lang="en-CA" smtClean="0"/>
              <a:t>83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058603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Elementary literacy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Middle literacy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High school literacy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Engagement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C58630-D302-42CF-9103-DA2CDE4E3887}" type="slidenum">
              <a:rPr lang="en-CA" smtClean="0"/>
              <a:t>84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441677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will look at your ideas and work with your learning support teams in the Fall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C58630-D302-42CF-9103-DA2CDE4E3887}" type="slidenum">
              <a:rPr lang="en-CA" smtClean="0"/>
              <a:t>85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049126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C58630-D302-42CF-9103-DA2CDE4E3887}" type="slidenum">
              <a:rPr lang="en-CA" smtClean="0"/>
              <a:t>88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06829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68156-DF44-4E8F-87FA-E0F4B29D5311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27082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68156-DF44-4E8F-87FA-E0F4B29D5311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79493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en-US" dirty="0" err="1" smtClean="0"/>
              <a:t>Adcos</a:t>
            </a:r>
            <a:r>
              <a:rPr lang="en-US" dirty="0" smtClean="0"/>
              <a:t>, teachers matter, special </a:t>
            </a:r>
            <a:r>
              <a:rPr lang="en-US" dirty="0" err="1" smtClean="0"/>
              <a:t>ed</a:t>
            </a:r>
            <a:r>
              <a:rPr lang="en-US" dirty="0" smtClean="0"/>
              <a:t> </a:t>
            </a:r>
            <a:r>
              <a:rPr lang="en-US" dirty="0" err="1" smtClean="0"/>
              <a:t>liaisions</a:t>
            </a:r>
            <a:r>
              <a:rPr lang="en-US" dirty="0" smtClean="0"/>
              <a:t>, </a:t>
            </a:r>
            <a:r>
              <a:rPr lang="en-US" dirty="0" err="1" smtClean="0"/>
              <a:t>aisi</a:t>
            </a:r>
            <a:r>
              <a:rPr lang="en-US" dirty="0" smtClean="0"/>
              <a:t>,</a:t>
            </a:r>
            <a:r>
              <a:rPr lang="en-US" baseline="0" dirty="0" smtClean="0"/>
              <a:t> schools</a:t>
            </a:r>
            <a:endParaRPr lang="en-CA" dirty="0" smtClean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1BDBA-EA1D-4439-ACC3-0219BD2EC17E}" type="slidenum">
              <a:rPr lang="en-CA" smtClean="0"/>
              <a:pPr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101588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en-US" dirty="0" err="1" smtClean="0"/>
              <a:t>Adcos</a:t>
            </a:r>
            <a:r>
              <a:rPr lang="en-US" dirty="0" smtClean="0"/>
              <a:t>, teachers matter, special </a:t>
            </a:r>
            <a:r>
              <a:rPr lang="en-US" dirty="0" err="1" smtClean="0"/>
              <a:t>ed</a:t>
            </a:r>
            <a:r>
              <a:rPr lang="en-US" dirty="0" smtClean="0"/>
              <a:t> </a:t>
            </a:r>
            <a:r>
              <a:rPr lang="en-US" dirty="0" err="1" smtClean="0"/>
              <a:t>liaisions</a:t>
            </a:r>
            <a:r>
              <a:rPr lang="en-US" dirty="0" smtClean="0"/>
              <a:t>, </a:t>
            </a:r>
            <a:r>
              <a:rPr lang="en-US" dirty="0" err="1" smtClean="0"/>
              <a:t>aisi</a:t>
            </a:r>
            <a:r>
              <a:rPr lang="en-US" dirty="0" smtClean="0"/>
              <a:t>,</a:t>
            </a:r>
            <a:r>
              <a:rPr lang="en-US" baseline="0" dirty="0" smtClean="0"/>
              <a:t> schools</a:t>
            </a:r>
            <a:endParaRPr lang="en-CA" dirty="0" smtClean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1BDBA-EA1D-4439-ACC3-0219BD2EC17E}" type="slidenum">
              <a:rPr lang="en-CA" smtClean="0"/>
              <a:pPr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101588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en-US" dirty="0" err="1" smtClean="0"/>
              <a:t>Adcos</a:t>
            </a:r>
            <a:r>
              <a:rPr lang="en-US" dirty="0" smtClean="0"/>
              <a:t>, teachers matter, special </a:t>
            </a:r>
            <a:r>
              <a:rPr lang="en-US" dirty="0" err="1" smtClean="0"/>
              <a:t>ed</a:t>
            </a:r>
            <a:r>
              <a:rPr lang="en-US" dirty="0" smtClean="0"/>
              <a:t> </a:t>
            </a:r>
            <a:r>
              <a:rPr lang="en-US" dirty="0" err="1" smtClean="0"/>
              <a:t>liaisions</a:t>
            </a:r>
            <a:r>
              <a:rPr lang="en-US" dirty="0" smtClean="0"/>
              <a:t>, </a:t>
            </a:r>
            <a:r>
              <a:rPr lang="en-US" dirty="0" err="1" smtClean="0"/>
              <a:t>aisi</a:t>
            </a:r>
            <a:r>
              <a:rPr lang="en-US" dirty="0" smtClean="0"/>
              <a:t>,</a:t>
            </a:r>
            <a:r>
              <a:rPr lang="en-US" baseline="0" dirty="0" smtClean="0"/>
              <a:t> schools</a:t>
            </a:r>
            <a:endParaRPr lang="en-CA" dirty="0" smtClean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1BDBA-EA1D-4439-ACC3-0219BD2EC17E}" type="slidenum">
              <a:rPr lang="en-CA" smtClean="0"/>
              <a:pPr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101588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en-US" dirty="0" err="1" smtClean="0"/>
              <a:t>Adcos</a:t>
            </a:r>
            <a:r>
              <a:rPr lang="en-US" dirty="0" smtClean="0"/>
              <a:t>, teachers matter, special </a:t>
            </a:r>
            <a:r>
              <a:rPr lang="en-US" dirty="0" err="1" smtClean="0"/>
              <a:t>ed</a:t>
            </a:r>
            <a:r>
              <a:rPr lang="en-US" dirty="0" smtClean="0"/>
              <a:t> </a:t>
            </a:r>
            <a:r>
              <a:rPr lang="en-US" dirty="0" err="1" smtClean="0"/>
              <a:t>liaisions</a:t>
            </a:r>
            <a:r>
              <a:rPr lang="en-US" dirty="0" smtClean="0"/>
              <a:t>, </a:t>
            </a:r>
            <a:r>
              <a:rPr lang="en-US" dirty="0" err="1" smtClean="0"/>
              <a:t>aisi</a:t>
            </a:r>
            <a:r>
              <a:rPr lang="en-US" dirty="0" smtClean="0"/>
              <a:t>,</a:t>
            </a:r>
            <a:r>
              <a:rPr lang="en-US" baseline="0" dirty="0" smtClean="0"/>
              <a:t> schools</a:t>
            </a:r>
            <a:endParaRPr lang="en-CA" dirty="0" smtClean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1BDBA-EA1D-4439-ACC3-0219BD2EC17E}" type="slidenum">
              <a:rPr lang="en-CA" smtClean="0"/>
              <a:pPr/>
              <a:t>19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101588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en-US" dirty="0" err="1" smtClean="0"/>
              <a:t>Adcos</a:t>
            </a:r>
            <a:r>
              <a:rPr lang="en-US" dirty="0" smtClean="0"/>
              <a:t>, teachers matter, special </a:t>
            </a:r>
            <a:r>
              <a:rPr lang="en-US" dirty="0" err="1" smtClean="0"/>
              <a:t>ed</a:t>
            </a:r>
            <a:r>
              <a:rPr lang="en-US" dirty="0" smtClean="0"/>
              <a:t> </a:t>
            </a:r>
            <a:r>
              <a:rPr lang="en-US" dirty="0" err="1" smtClean="0"/>
              <a:t>liaisions</a:t>
            </a:r>
            <a:r>
              <a:rPr lang="en-US" dirty="0" smtClean="0"/>
              <a:t>, </a:t>
            </a:r>
            <a:r>
              <a:rPr lang="en-US" dirty="0" err="1" smtClean="0"/>
              <a:t>aisi</a:t>
            </a:r>
            <a:r>
              <a:rPr lang="en-US" dirty="0" smtClean="0"/>
              <a:t>,</a:t>
            </a:r>
            <a:r>
              <a:rPr lang="en-US" baseline="0" dirty="0" smtClean="0"/>
              <a:t> schools</a:t>
            </a:r>
            <a:endParaRPr lang="en-CA" dirty="0" smtClean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1BDBA-EA1D-4439-ACC3-0219BD2EC17E}" type="slidenum">
              <a:rPr lang="en-CA" smtClean="0"/>
              <a:pPr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10158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9_02.jpg"/>
          <p:cNvPicPr preferRelativeResize="0">
            <a:picLocks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754112" y="0"/>
            <a:ext cx="73152" cy="6858000"/>
          </a:xfrm>
          <a:prstGeom prst="rect">
            <a:avLst/>
          </a:prstGeom>
        </p:spPr>
      </p:pic>
      <p:pic>
        <p:nvPicPr>
          <p:cNvPr id="7" name="Picture 6" descr="1_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0500" y="0"/>
            <a:ext cx="1333500" cy="6858000"/>
          </a:xfrm>
          <a:prstGeom prst="rect">
            <a:avLst/>
          </a:prstGeom>
        </p:spPr>
      </p:pic>
      <p:grpSp>
        <p:nvGrpSpPr>
          <p:cNvPr id="4" name="Group 17"/>
          <p:cNvGrpSpPr/>
          <p:nvPr/>
        </p:nvGrpSpPr>
        <p:grpSpPr>
          <a:xfrm>
            <a:off x="0" y="6630352"/>
            <a:ext cx="9144000" cy="228600"/>
            <a:chOff x="0" y="6582727"/>
            <a:chExt cx="9144000" cy="228600"/>
          </a:xfrm>
        </p:grpSpPr>
        <p:sp>
          <p:nvSpPr>
            <p:cNvPr id="10" name="Rectangle 9"/>
            <p:cNvSpPr/>
            <p:nvPr/>
          </p:nvSpPr>
          <p:spPr>
            <a:xfrm>
              <a:off x="7813040" y="6582727"/>
              <a:ext cx="1330960" cy="2286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134101" y="6582727"/>
              <a:ext cx="1609724" cy="2286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6582727"/>
              <a:ext cx="6096000" cy="2286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371600"/>
            <a:ext cx="6781800" cy="1069975"/>
          </a:xfrm>
        </p:spPr>
        <p:txBody>
          <a:bodyPr bIns="0" anchor="b" anchorCtr="0">
            <a:noAutofit/>
          </a:bodyPr>
          <a:lstStyle>
            <a:lvl1pPr>
              <a:defRPr sz="4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438400"/>
            <a:ext cx="6781800" cy="762000"/>
          </a:xfrm>
        </p:spPr>
        <p:txBody>
          <a:bodyPr lIns="0" tIns="0" rIns="0">
            <a:normAutofit/>
          </a:bodyPr>
          <a:lstStyle>
            <a:lvl1pPr marL="0" indent="0" algn="l">
              <a:buNone/>
              <a:defRPr sz="24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>
          <a:xfrm>
            <a:off x="6210300" y="6610350"/>
            <a:ext cx="1524000" cy="228600"/>
          </a:xfrm>
        </p:spPr>
        <p:txBody>
          <a:bodyPr/>
          <a:lstStyle/>
          <a:p>
            <a:fld id="{1E28B7EA-8487-4355-B903-4E30C05D2B36}" type="datetimeFigureOut">
              <a:rPr lang="en-CA" smtClean="0"/>
              <a:t>01/05/2012</a:t>
            </a:fld>
            <a:endParaRPr lang="en-CA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>
          <a:xfrm>
            <a:off x="7924800" y="6610350"/>
            <a:ext cx="1198880" cy="228600"/>
          </a:xfrm>
        </p:spPr>
        <p:txBody>
          <a:bodyPr/>
          <a:lstStyle/>
          <a:p>
            <a:fld id="{A4D097F8-B801-497A-8084-84C00E9FADE3}" type="slidenum">
              <a:rPr lang="en-CA" smtClean="0"/>
              <a:t>‹#›</a:t>
            </a:fld>
            <a:endParaRPr lang="en-CA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>
          <a:xfrm>
            <a:off x="457200" y="6611112"/>
            <a:ext cx="5600700" cy="228600"/>
          </a:xfrm>
        </p:spPr>
        <p:txBody>
          <a:bodyPr/>
          <a:lstStyle/>
          <a:p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4" name="Group 10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2" name="Rectangle 11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B7EA-8487-4355-B903-4E30C05D2B36}" type="datetimeFigureOut">
              <a:rPr lang="en-CA" smtClean="0"/>
              <a:t>01/05/2012</a:t>
            </a:fld>
            <a:endParaRPr lang="en-C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D097F8-B801-497A-8084-84C00E9FADE3}" type="slidenum">
              <a:rPr lang="en-CA" smtClean="0"/>
              <a:t>‹#›</a:t>
            </a:fld>
            <a:endParaRPr lang="en-CA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1" name="Picture 10" descr="bar_06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pic>
        <p:nvPicPr>
          <p:cNvPr id="14" name="Picture 13" descr="2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89085"/>
            <a:ext cx="2057400" cy="553707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85216"/>
            <a:ext cx="6019800" cy="55412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grpSp>
        <p:nvGrpSpPr>
          <p:cNvPr id="4" name="Group 10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2" name="Rectangle 11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B7EA-8487-4355-B903-4E30C05D2B36}" type="datetimeFigureOut">
              <a:rPr lang="en-CA" smtClean="0"/>
              <a:t>01/05/2012</a:t>
            </a:fld>
            <a:endParaRPr lang="en-C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D097F8-B801-497A-8084-84C00E9FADE3}" type="slidenum">
              <a:rPr lang="en-CA" smtClean="0"/>
              <a:t>‹#›</a:t>
            </a:fld>
            <a:endParaRPr lang="en-CA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1" name="Picture 10" descr="bar_06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pic>
        <p:nvPicPr>
          <p:cNvPr id="14" name="Picture 13" descr="2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CCD1B9"/>
                </a:solidFill>
              </a:rPr>
              <a:pPr/>
              <a:t>5/1/2012</a:t>
            </a:fld>
            <a:endParaRPr lang="en-US">
              <a:solidFill>
                <a:srgbClr val="CCD1B9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rgbClr val="CCD1B9"/>
              </a:solidFill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8804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7910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CCD1B9"/>
                </a:solidFill>
              </a:rPr>
              <a:pPr/>
              <a:t>‹#›</a:t>
            </a:fld>
            <a:endParaRPr lang="en-US">
              <a:solidFill>
                <a:srgbClr val="CCD1B9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4169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9078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8663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669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0093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1054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32" name="Rectangle 31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 descr="bar_06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pic>
        <p:nvPicPr>
          <p:cNvPr id="10" name="Picture 9" descr="2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B7EA-8487-4355-B903-4E30C05D2B36}" type="datetimeFigureOut">
              <a:rPr lang="en-CA" smtClean="0"/>
              <a:t>01/05/2012</a:t>
            </a:fld>
            <a:endParaRPr lang="en-C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D097F8-B801-497A-8084-84C00E9FADE3}" type="slidenum">
              <a:rPr lang="en-CA" smtClean="0"/>
              <a:t>‹#›</a:t>
            </a:fld>
            <a:endParaRPr lang="en-CA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CCD1B9"/>
                </a:solidFill>
              </a:rPr>
              <a:pPr/>
              <a:t>5/1/2012</a:t>
            </a:fld>
            <a:endParaRPr lang="en-US">
              <a:solidFill>
                <a:srgbClr val="CCD1B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CCD1B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CCD1B9"/>
                </a:solidFill>
              </a:rPr>
              <a:pPr/>
              <a:t>‹#›</a:t>
            </a:fld>
            <a:endParaRPr lang="en-US">
              <a:solidFill>
                <a:srgbClr val="CCD1B9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7510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7297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CCD1B9"/>
                </a:solidFill>
              </a:rPr>
              <a:pPr/>
              <a:t>‹#›</a:t>
            </a:fld>
            <a:endParaRPr lang="en-US">
              <a:solidFill>
                <a:srgbClr val="CCD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3268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CCD1B9"/>
                </a:solidFill>
              </a:rPr>
              <a:pPr/>
              <a:t>5/1/2012</a:t>
            </a:fld>
            <a:endParaRPr lang="en-US">
              <a:solidFill>
                <a:srgbClr val="CCD1B9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rgbClr val="CCD1B9"/>
              </a:solidFill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5392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2754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CCD1B9"/>
                </a:solidFill>
              </a:rPr>
              <a:pPr/>
              <a:t>‹#›</a:t>
            </a:fld>
            <a:endParaRPr lang="en-US">
              <a:solidFill>
                <a:srgbClr val="CCD1B9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1415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089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7184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9516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65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2"/>
          <p:cNvGrpSpPr/>
          <p:nvPr/>
        </p:nvGrpSpPr>
        <p:grpSpPr>
          <a:xfrm>
            <a:off x="1438274" y="6629400"/>
            <a:ext cx="7705726" cy="228600"/>
            <a:chOff x="1438274" y="6629400"/>
            <a:chExt cx="7705726" cy="228600"/>
          </a:xfrm>
        </p:grpSpPr>
        <p:sp>
          <p:nvSpPr>
            <p:cNvPr id="27" name="Rectangle 26"/>
            <p:cNvSpPr/>
            <p:nvPr/>
          </p:nvSpPr>
          <p:spPr>
            <a:xfrm>
              <a:off x="8763000" y="662940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142480" y="662940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438274" y="6629400"/>
              <a:ext cx="5663565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5245101"/>
            <a:ext cx="6934199" cy="1155700"/>
          </a:xfrm>
        </p:spPr>
        <p:txBody>
          <a:bodyPr anchor="t">
            <a:normAutofit/>
          </a:bodyPr>
          <a:lstStyle>
            <a:lvl1pPr algn="r">
              <a:defRPr sz="4200" b="0" i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2600" y="4114800"/>
            <a:ext cx="6934199" cy="1130300"/>
          </a:xfrm>
        </p:spPr>
        <p:txBody>
          <a:bodyPr anchor="b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" name="Picture 9" descr="9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63980" cy="6858000"/>
          </a:xfrm>
          <a:prstGeom prst="rect">
            <a:avLst/>
          </a:prstGeom>
        </p:spPr>
      </p:pic>
      <p:sp>
        <p:nvSpPr>
          <p:cNvPr id="24" name="Date Placeholder 23"/>
          <p:cNvSpPr>
            <a:spLocks noGrp="1"/>
          </p:cNvSpPr>
          <p:nvPr>
            <p:ph type="dt" sz="half" idx="10"/>
          </p:nvPr>
        </p:nvSpPr>
        <p:spPr>
          <a:xfrm>
            <a:off x="7162800" y="6610350"/>
            <a:ext cx="1524000" cy="246888"/>
          </a:xfrm>
        </p:spPr>
        <p:txBody>
          <a:bodyPr/>
          <a:lstStyle/>
          <a:p>
            <a:fld id="{1E28B7EA-8487-4355-B903-4E30C05D2B36}" type="datetimeFigureOut">
              <a:rPr lang="en-CA" smtClean="0"/>
              <a:t>01/05/2012</a:t>
            </a:fld>
            <a:endParaRPr lang="en-CA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1"/>
          </p:nvPr>
        </p:nvSpPr>
        <p:spPr>
          <a:xfrm>
            <a:off x="8742680" y="6610350"/>
            <a:ext cx="381000" cy="246888"/>
          </a:xfrm>
        </p:spPr>
        <p:txBody>
          <a:bodyPr/>
          <a:lstStyle/>
          <a:p>
            <a:fld id="{A4D097F8-B801-497A-8084-84C00E9FADE3}" type="slidenum">
              <a:rPr lang="en-CA" smtClean="0"/>
              <a:t>‹#›</a:t>
            </a:fld>
            <a:endParaRPr lang="en-CA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2"/>
          </p:nvPr>
        </p:nvSpPr>
        <p:spPr>
          <a:xfrm>
            <a:off x="1524000" y="6610350"/>
            <a:ext cx="5562600" cy="247650"/>
          </a:xfrm>
        </p:spPr>
        <p:txBody>
          <a:bodyPr/>
          <a:lstStyle/>
          <a:p>
            <a:endParaRPr lang="en-CA"/>
          </a:p>
        </p:txBody>
      </p:sp>
      <p:pic>
        <p:nvPicPr>
          <p:cNvPr id="20" name="Picture 19" descr="vert_bar_02.png"/>
          <p:cNvPicPr preferRelativeResize="0">
            <a:picLocks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62456" y="0"/>
            <a:ext cx="731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7551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CCD1B9"/>
                </a:solidFill>
              </a:rPr>
              <a:pPr/>
              <a:t>5/1/2012</a:t>
            </a:fld>
            <a:endParaRPr lang="en-US">
              <a:solidFill>
                <a:srgbClr val="CCD1B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CCD1B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CCD1B9"/>
                </a:solidFill>
              </a:rPr>
              <a:pPr/>
              <a:t>‹#›</a:t>
            </a:fld>
            <a:endParaRPr lang="en-US">
              <a:solidFill>
                <a:srgbClr val="CCD1B9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714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1746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CCD1B9"/>
                </a:solidFill>
              </a:rPr>
              <a:pPr/>
              <a:t>‹#›</a:t>
            </a:fld>
            <a:endParaRPr lang="en-US">
              <a:solidFill>
                <a:srgbClr val="CCD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6508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CCD1B9"/>
                </a:solidFill>
              </a:rPr>
              <a:pPr/>
              <a:t>5/1/2012</a:t>
            </a:fld>
            <a:endParaRPr lang="en-US">
              <a:solidFill>
                <a:srgbClr val="CCD1B9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rgbClr val="CCD1B9"/>
              </a:solidFill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0147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5007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CCD1B9"/>
                </a:solidFill>
              </a:rPr>
              <a:pPr/>
              <a:t>‹#›</a:t>
            </a:fld>
            <a:endParaRPr lang="en-US">
              <a:solidFill>
                <a:srgbClr val="CCD1B9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73671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1873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95804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60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bar_06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12" name="Picture 11" descr="3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4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3" name="Group 14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7" name="Rectangle 16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1E28B7EA-8487-4355-B903-4E30C05D2B36}" type="datetimeFigureOut">
              <a:rPr lang="en-CA" smtClean="0"/>
              <a:t>01/05/2012</a:t>
            </a:fld>
            <a:endParaRPr lang="en-CA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4D097F8-B801-497A-8084-84C00E9FADE3}" type="slidenum">
              <a:rPr lang="en-CA" smtClean="0"/>
              <a:t>‹#›</a:t>
            </a:fld>
            <a:endParaRPr lang="en-C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11333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16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CCD1B9"/>
                </a:solidFill>
              </a:rPr>
              <a:pPr/>
              <a:t>5/1/2012</a:t>
            </a:fld>
            <a:endParaRPr lang="en-US">
              <a:solidFill>
                <a:srgbClr val="CCD1B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CCD1B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CCD1B9"/>
                </a:solidFill>
              </a:rPr>
              <a:pPr/>
              <a:t>‹#›</a:t>
            </a:fld>
            <a:endParaRPr lang="en-US">
              <a:solidFill>
                <a:srgbClr val="CCD1B9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4012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4140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CCD1B9"/>
                </a:solidFill>
              </a:rPr>
              <a:pPr/>
              <a:t>‹#›</a:t>
            </a:fld>
            <a:endParaRPr lang="en-US">
              <a:solidFill>
                <a:srgbClr val="CCD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4494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CCD1B9"/>
                </a:solidFill>
              </a:rPr>
              <a:pPr/>
              <a:t>5/1/2012</a:t>
            </a:fld>
            <a:endParaRPr lang="en-US">
              <a:solidFill>
                <a:srgbClr val="CCD1B9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rgbClr val="CCD1B9"/>
              </a:solidFill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02264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736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CCD1B9"/>
                </a:solidFill>
              </a:rPr>
              <a:pPr/>
              <a:t>‹#›</a:t>
            </a:fld>
            <a:endParaRPr lang="en-US">
              <a:solidFill>
                <a:srgbClr val="CCD1B9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17223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3917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200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4040188" cy="411162"/>
          </a:xfr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buNone/>
              <a:defRPr sz="1600" b="1" i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13" descr="4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idx="13"/>
          </p:nvPr>
        </p:nvSpPr>
        <p:spPr>
          <a:xfrm>
            <a:off x="4648200" y="1981200"/>
            <a:ext cx="4040188" cy="411162"/>
          </a:xfr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buNone/>
              <a:defRPr sz="1600" b="1" i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57200" y="2438400"/>
            <a:ext cx="4038600" cy="3657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5"/>
          </p:nvPr>
        </p:nvSpPr>
        <p:spPr>
          <a:xfrm>
            <a:off x="4648200" y="2438400"/>
            <a:ext cx="4038600" cy="3657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6" name="Picture 15" descr="bar_06.png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grpSp>
        <p:nvGrpSpPr>
          <p:cNvPr id="4" name="Group 17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20" name="Rectangle 19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Date Placeholder 2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1E28B7EA-8487-4355-B903-4E30C05D2B36}" type="datetimeFigureOut">
              <a:rPr lang="en-CA" smtClean="0"/>
              <a:t>01/05/2012</a:t>
            </a:fld>
            <a:endParaRPr lang="en-CA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A4D097F8-B801-497A-8084-84C00E9FADE3}" type="slidenum">
              <a:rPr lang="en-CA" smtClean="0"/>
              <a:t>‹#›</a:t>
            </a:fld>
            <a:endParaRPr lang="en-CA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8723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70285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8737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CCD1B9"/>
                </a:solidFill>
              </a:rPr>
              <a:pPr/>
              <a:t>5/1/2012</a:t>
            </a:fld>
            <a:endParaRPr lang="en-US">
              <a:solidFill>
                <a:srgbClr val="CCD1B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CCD1B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CCD1B9"/>
                </a:solidFill>
              </a:rPr>
              <a:pPr/>
              <a:t>‹#›</a:t>
            </a:fld>
            <a:endParaRPr lang="en-US">
              <a:solidFill>
                <a:srgbClr val="CCD1B9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6320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70041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CCD1B9"/>
                </a:solidFill>
              </a:rPr>
              <a:pPr/>
              <a:t>‹#›</a:t>
            </a:fld>
            <a:endParaRPr lang="en-US">
              <a:solidFill>
                <a:srgbClr val="CCD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53811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CCD1B9"/>
                </a:solidFill>
              </a:rPr>
              <a:pPr/>
              <a:t>5/1/2012</a:t>
            </a:fld>
            <a:endParaRPr lang="en-US">
              <a:solidFill>
                <a:srgbClr val="CCD1B9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>
              <a:solidFill>
                <a:srgbClr val="CCD1B9"/>
              </a:solidFill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630907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6240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CCD1B9"/>
                </a:solidFill>
              </a:rPr>
              <a:pPr/>
              <a:t>‹#›</a:t>
            </a:fld>
            <a:endParaRPr lang="en-US">
              <a:solidFill>
                <a:srgbClr val="CCD1B9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47392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764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10" name="Picture 9" descr="2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pic>
        <p:nvPicPr>
          <p:cNvPr id="11" name="Picture 10" descr="bar_06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grpSp>
        <p:nvGrpSpPr>
          <p:cNvPr id="3" name="Group 11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3" name="Rectangle 12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B7EA-8487-4355-B903-4E30C05D2B36}" type="datetimeFigureOut">
              <a:rPr lang="en-CA" smtClean="0"/>
              <a:t>01/05/2012</a:t>
            </a:fld>
            <a:endParaRPr lang="en-CA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D097F8-B801-497A-8084-84C00E9FADE3}" type="slidenum">
              <a:rPr lang="en-CA" smtClean="0"/>
              <a:t>‹#›</a:t>
            </a:fld>
            <a:endParaRPr lang="en-CA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28637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69346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27292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953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CCD1B9"/>
                </a:solidFill>
              </a:rPr>
              <a:pPr/>
              <a:t>5/1/2012</a:t>
            </a:fld>
            <a:endParaRPr lang="en-US">
              <a:solidFill>
                <a:srgbClr val="CCD1B9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CCD1B9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CCD1B9"/>
                </a:solidFill>
              </a:rPr>
              <a:pPr/>
              <a:t>‹#›</a:t>
            </a:fld>
            <a:endParaRPr lang="en-US">
              <a:solidFill>
                <a:srgbClr val="CCD1B9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371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6794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CCD1B9"/>
                </a:solidFill>
              </a:rPr>
              <a:pPr/>
              <a:t>‹#›</a:t>
            </a:fld>
            <a:endParaRPr lang="en-US">
              <a:solidFill>
                <a:srgbClr val="CCD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430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0" name="Rectangle 9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B7EA-8487-4355-B903-4E30C05D2B36}" type="datetimeFigureOut">
              <a:rPr lang="en-CA" smtClean="0"/>
              <a:t>01/05/2012</a:t>
            </a:fld>
            <a:endParaRPr lang="en-CA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D097F8-B801-497A-8084-84C00E9FADE3}" type="slidenum">
              <a:rPr lang="en-CA" smtClean="0"/>
              <a:t>‹#›</a:t>
            </a:fld>
            <a:endParaRPr lang="en-C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3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sp>
        <p:nvSpPr>
          <p:cNvPr id="13" name="Text Placeholder 2"/>
          <p:cNvSpPr>
            <a:spLocks noGrp="1"/>
          </p:cNvSpPr>
          <p:nvPr>
            <p:ph type="title"/>
          </p:nvPr>
        </p:nvSpPr>
        <p:spPr>
          <a:xfrm>
            <a:off x="457200" y="1524000"/>
            <a:ext cx="3352800" cy="914400"/>
          </a:xfr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i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419600" y="1524000"/>
            <a:ext cx="42672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457201" y="2514599"/>
            <a:ext cx="3352800" cy="3127248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13" descr="bar_06.png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grpSp>
        <p:nvGrpSpPr>
          <p:cNvPr id="2" name="Group 15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7" name="Rectangle 16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1E28B7EA-8487-4355-B903-4E30C05D2B36}" type="datetimeFigureOut">
              <a:rPr lang="en-CA" smtClean="0"/>
              <a:t>01/05/2012</a:t>
            </a:fld>
            <a:endParaRPr lang="en-CA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4D097F8-B801-497A-8084-84C00E9FADE3}" type="slidenum">
              <a:rPr lang="en-CA" smtClean="0"/>
              <a:t>‹#›</a:t>
            </a:fld>
            <a:endParaRPr lang="en-C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5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3" name="Rectangle 12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7048"/>
            <a:ext cx="3355848" cy="914400"/>
          </a:xfrm>
        </p:spPr>
        <p:txBody>
          <a:bodyPr anchor="b">
            <a:normAutofit/>
          </a:bodyPr>
          <a:lstStyle>
            <a:lvl1pPr algn="l">
              <a:defRPr lang="en-US" sz="1800" b="1" i="0" kern="1200" cap="all" spc="1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25696" y="1554480"/>
            <a:ext cx="4270248" cy="4059936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514600"/>
            <a:ext cx="3355848" cy="3127248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lang="en-US" sz="1400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B7EA-8487-4355-B903-4E30C05D2B36}" type="datetimeFigureOut">
              <a:rPr lang="en-CA" smtClean="0"/>
              <a:t>01/05/2012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097F8-B801-497A-8084-84C00E9FADE3}" type="slidenum">
              <a:rPr lang="en-CA" smtClean="0"/>
              <a:t>‹#›</a:t>
            </a:fld>
            <a:endParaRPr lang="en-CA"/>
          </a:p>
        </p:txBody>
      </p:sp>
      <p:pic>
        <p:nvPicPr>
          <p:cNvPr id="8" name="Picture 7" descr="4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pic>
        <p:nvPicPr>
          <p:cNvPr id="9" name="Picture 8" descr="bar_06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419600" y="1524000"/>
            <a:ext cx="426720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419600" y="5637212"/>
            <a:ext cx="426720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34000">
                <a:schemeClr val="bg1">
                  <a:lumMod val="75000"/>
                  <a:alpha val="61000"/>
                </a:schemeClr>
              </a:gs>
              <a:gs pos="38000">
                <a:schemeClr val="bg1">
                  <a:lumMod val="75000"/>
                  <a:alpha val="76000"/>
                </a:schemeClr>
              </a:gs>
              <a:gs pos="100000">
                <a:schemeClr val="bg1"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9144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4144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610350"/>
            <a:ext cx="1524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fld id="{1E28B7EA-8487-4355-B903-4E30C05D2B36}" type="datetimeFigureOut">
              <a:rPr lang="en-CA" smtClean="0"/>
              <a:t>01/05/2012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610350"/>
            <a:ext cx="6629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2680" y="6610350"/>
            <a:ext cx="381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fld id="{A4D097F8-B801-497A-8084-84C00E9FADE3}" type="slidenum">
              <a:rPr lang="en-CA" smtClean="0"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 typeface="Wingdings" pitchFamily="2" charset="2"/>
        <a:buChar char="§"/>
        <a:defRPr sz="28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24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 typeface="Wingdings" pitchFamily="2" charset="2"/>
        <a:buNone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1">
            <a:lumMod val="50000"/>
            <a:lumOff val="50000"/>
          </a:schemeClr>
        </a:buClr>
        <a:buFont typeface="Wingdings" pitchFamily="2" charset="2"/>
        <a:buNone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1">
            <a:lumMod val="50000"/>
            <a:lumOff val="50000"/>
          </a:schemeClr>
        </a:buClr>
        <a:buFont typeface="Wingdings" pitchFamily="2" charset="2"/>
        <a:buNone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124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359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435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56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534949"/>
                </a:solidFill>
              </a:rPr>
              <a:pPr/>
              <a:t>5/1/2012</a:t>
            </a:fld>
            <a:endParaRPr lang="en-US">
              <a:solidFill>
                <a:srgbClr val="53494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53494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534949"/>
                </a:solidFill>
              </a:rPr>
              <a:pPr/>
              <a:t>‹#›</a:t>
            </a:fld>
            <a:endParaRPr lang="en-US">
              <a:solidFill>
                <a:srgbClr val="5349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656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20.wmf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20.wmf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image" Target="../media/image20.wmf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20.wmf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20.wmf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tags" Target="../tags/tag23.xml"/><Relationship Id="rId7" Type="http://schemas.openxmlformats.org/officeDocument/2006/relationships/image" Target="../media/image10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21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http://www.learnalberta.ca/content/IEPT2/library/index.html" TargetMode="External"/><Relationship Id="rId1" Type="http://schemas.openxmlformats.org/officeDocument/2006/relationships/slideLayout" Target="../slideLayouts/slideLayout3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7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48.png"/><Relationship Id="rId4" Type="http://schemas.openxmlformats.org/officeDocument/2006/relationships/image" Target="../media/image58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Relationship Id="rId4" Type="http://schemas.openxmlformats.org/officeDocument/2006/relationships/image" Target="../media/image59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image" Target="../media/image61.jpe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3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hyperlink" Target="http://cesd-aisi-5.wikispaces.com/home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QUALITY LEARNING ENVIRONMENTS: AISI 5</a:t>
            </a:r>
            <a:endParaRPr lang="en-CA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857904"/>
            <a:ext cx="5372386" cy="4144963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artDeco"/>
          </a:sp3d>
        </p:spPr>
      </p:pic>
      <p:sp>
        <p:nvSpPr>
          <p:cNvPr id="5" name="TextBox 4"/>
          <p:cNvSpPr txBox="1"/>
          <p:nvPr/>
        </p:nvSpPr>
        <p:spPr>
          <a:xfrm>
            <a:off x="381000" y="6019800"/>
            <a:ext cx="4343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MAY 2012 PLANNING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3958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AISI 5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1981200"/>
            <a:ext cx="4191000" cy="43434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AISI 5 Projects will focus on </a:t>
            </a:r>
            <a:r>
              <a:rPr lang="en-US" b="1" u="sng" dirty="0" smtClean="0"/>
              <a:t>all or some </a:t>
            </a:r>
            <a:r>
              <a:rPr lang="en-US" dirty="0" smtClean="0"/>
              <a:t>of the following:</a:t>
            </a:r>
          </a:p>
          <a:p>
            <a:pPr lvl="1"/>
            <a:r>
              <a:rPr lang="en-US" sz="2800" dirty="0" smtClean="0"/>
              <a:t>Student </a:t>
            </a:r>
            <a:r>
              <a:rPr lang="en-US" sz="2800" b="1" dirty="0" smtClean="0">
                <a:solidFill>
                  <a:schemeClr val="accent1"/>
                </a:solidFill>
              </a:rPr>
              <a:t>engagement</a:t>
            </a:r>
          </a:p>
          <a:p>
            <a:pPr lvl="1"/>
            <a:r>
              <a:rPr lang="en-US" sz="2800" dirty="0" smtClean="0"/>
              <a:t>Student </a:t>
            </a:r>
            <a:r>
              <a:rPr lang="en-US" sz="2800" b="1" dirty="0" smtClean="0">
                <a:solidFill>
                  <a:schemeClr val="accent1"/>
                </a:solidFill>
              </a:rPr>
              <a:t>learning </a:t>
            </a:r>
          </a:p>
          <a:p>
            <a:pPr lvl="1"/>
            <a:r>
              <a:rPr lang="en-US" sz="2800" dirty="0" smtClean="0"/>
              <a:t>Student </a:t>
            </a:r>
            <a:r>
              <a:rPr lang="en-US" sz="2800" b="1" dirty="0" smtClean="0">
                <a:solidFill>
                  <a:schemeClr val="accent1"/>
                </a:solidFill>
              </a:rPr>
              <a:t>performance</a:t>
            </a:r>
            <a:endParaRPr lang="en-CA" sz="2800" b="1" dirty="0">
              <a:solidFill>
                <a:schemeClr val="accent1"/>
              </a:solidFill>
            </a:endParaRPr>
          </a:p>
        </p:txBody>
      </p:sp>
      <p:pic>
        <p:nvPicPr>
          <p:cNvPr id="14" name="Content Placeholder 13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144" y="2899701"/>
            <a:ext cx="3204711" cy="2277797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990600" y="3886200"/>
            <a:ext cx="3124200" cy="762000"/>
          </a:xfrm>
          <a:prstGeom prst="ellipse">
            <a:avLst/>
          </a:prstGeom>
          <a:solidFill>
            <a:schemeClr val="bg1">
              <a:alpha val="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13554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533400"/>
            <a:ext cx="6965245" cy="685800"/>
          </a:xfrm>
        </p:spPr>
        <p:txBody>
          <a:bodyPr>
            <a:normAutofit/>
          </a:bodyPr>
          <a:lstStyle/>
          <a:p>
            <a:r>
              <a:rPr lang="en-US" dirty="0" smtClean="0"/>
              <a:t>Clarity - Special Education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3382884"/>
              </p:ext>
            </p:extLst>
          </p:nvPr>
        </p:nvGraphicFramePr>
        <p:xfrm>
          <a:off x="0" y="1143000"/>
          <a:ext cx="9144000" cy="5584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1000"/>
                <a:gridCol w="4953000"/>
              </a:tblGrid>
              <a:tr h="39908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Moving from </a:t>
                      </a:r>
                      <a:endParaRPr lang="en-C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Moving to</a:t>
                      </a:r>
                      <a:endParaRPr lang="en-CA" dirty="0"/>
                    </a:p>
                  </a:txBody>
                  <a:tcPr/>
                </a:tc>
              </a:tr>
              <a:tr h="958288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000" baseline="0" dirty="0" smtClean="0"/>
                        <a:t>Student Services takes on responsibility of Special Education</a:t>
                      </a:r>
                      <a:endParaRPr lang="en-CA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800" baseline="0" dirty="0" smtClean="0"/>
                        <a:t>Student Services aligns with other CO services to support EVERY student – focus on Mission/Vision/QLE</a:t>
                      </a:r>
                    </a:p>
                  </a:txBody>
                  <a:tcPr/>
                </a:tc>
              </a:tr>
              <a:tr h="2660552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000" baseline="0" dirty="0" smtClean="0"/>
                        <a:t>Special Education Liaisons – coordinate specialized services, support work of IPPs, work with individual students, Level B assessments</a:t>
                      </a:r>
                    </a:p>
                    <a:p>
                      <a:pPr marL="0" indent="0">
                        <a:buFont typeface="Arial" pitchFamily="34" charset="0"/>
                        <a:buNone/>
                      </a:pPr>
                      <a:endParaRPr lang="en-C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800" baseline="0" dirty="0" smtClean="0"/>
                        <a:t>Learning Support teacher– assist teachers with IEPTs, paperwork, coordination of services and when needed, Level B assessments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800" baseline="0" dirty="0" smtClean="0"/>
                        <a:t>Learning Support Team –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800" baseline="0" dirty="0" smtClean="0"/>
                        <a:t>      p</a:t>
                      </a:r>
                      <a:r>
                        <a:rPr lang="en-US" sz="1800" dirty="0" smtClean="0"/>
                        <a:t>rovide</a:t>
                      </a:r>
                      <a:r>
                        <a:rPr lang="en-US" sz="1800" baseline="0" dirty="0" smtClean="0"/>
                        <a:t> and facilitate instructional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800" baseline="0" dirty="0" smtClean="0"/>
                        <a:t>      coaching, co-teaching and/or co-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800" baseline="0" dirty="0" smtClean="0"/>
                        <a:t>      planning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800" dirty="0" smtClean="0"/>
                        <a:t>Coordinate/facilitate</a:t>
                      </a:r>
                      <a:r>
                        <a:rPr lang="en-US" sz="1800" baseline="0" dirty="0" smtClean="0"/>
                        <a:t> p</a:t>
                      </a:r>
                      <a:r>
                        <a:rPr lang="en-US" sz="1800" dirty="0" smtClean="0"/>
                        <a:t>rofessional development as part of a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800" dirty="0" smtClean="0"/>
                        <a:t>      team</a:t>
                      </a:r>
                      <a:endParaRPr lang="en-CA" sz="1800" dirty="0" smtClean="0"/>
                    </a:p>
                  </a:txBody>
                  <a:tcPr/>
                </a:tc>
              </a:tr>
              <a:tr h="1392277"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Focus</a:t>
                      </a:r>
                      <a:r>
                        <a:rPr lang="en-US" sz="2000" baseline="0" dirty="0" smtClean="0"/>
                        <a:t> on students identified with a special education code – common practice to pull out and provide separate specialized programs</a:t>
                      </a:r>
                      <a:endParaRPr lang="en-C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800" dirty="0" smtClean="0"/>
                        <a:t>Support</a:t>
                      </a:r>
                      <a:r>
                        <a:rPr lang="en-US" sz="1800" baseline="0" dirty="0" smtClean="0"/>
                        <a:t> for ALL students in classrooms – main focus on supporting/working in the classroom environment with targeted and/or specialized support when needed</a:t>
                      </a:r>
                      <a:endParaRPr lang="en-CA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Oval 2"/>
          <p:cNvSpPr/>
          <p:nvPr/>
        </p:nvSpPr>
        <p:spPr>
          <a:xfrm>
            <a:off x="3505200" y="3124200"/>
            <a:ext cx="5638800" cy="2285999"/>
          </a:xfrm>
          <a:prstGeom prst="ellipse">
            <a:avLst/>
          </a:prstGeom>
          <a:solidFill>
            <a:schemeClr val="bg1">
              <a:alpha val="0"/>
            </a:schemeClr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197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609600"/>
            <a:ext cx="6965245" cy="1202485"/>
          </a:xfrm>
        </p:spPr>
        <p:txBody>
          <a:bodyPr/>
          <a:lstStyle/>
          <a:p>
            <a:r>
              <a:rPr lang="en-US" dirty="0" smtClean="0"/>
              <a:t>Clarity around AISI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4872127"/>
              </p:ext>
            </p:extLst>
          </p:nvPr>
        </p:nvGraphicFramePr>
        <p:xfrm>
          <a:off x="152400" y="1524000"/>
          <a:ext cx="8991600" cy="495299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040831"/>
                <a:gridCol w="4950769"/>
              </a:tblGrid>
              <a:tr h="417516">
                <a:tc>
                  <a:txBody>
                    <a:bodyPr/>
                    <a:lstStyle/>
                    <a:p>
                      <a:r>
                        <a:rPr lang="en-US" dirty="0" smtClean="0"/>
                        <a:t>Moving</a:t>
                      </a:r>
                      <a:r>
                        <a:rPr lang="en-US" baseline="0" dirty="0" smtClean="0"/>
                        <a:t> From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Moving To</a:t>
                      </a:r>
                      <a:endParaRPr lang="en-CA" dirty="0"/>
                    </a:p>
                  </a:txBody>
                  <a:tcPr/>
                </a:tc>
              </a:tr>
              <a:tr h="720644"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AISI</a:t>
                      </a:r>
                      <a:r>
                        <a:rPr lang="en-US" sz="2000" baseline="0" dirty="0" smtClean="0"/>
                        <a:t> as a separate Learning Services initiative</a:t>
                      </a:r>
                      <a:endParaRPr lang="en-C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000" dirty="0" smtClean="0"/>
                        <a:t>QLE</a:t>
                      </a:r>
                      <a:r>
                        <a:rPr lang="en-US" sz="2000" baseline="0" dirty="0" smtClean="0"/>
                        <a:t> drives district and school focus</a:t>
                      </a:r>
                      <a:endParaRPr lang="en-CA" sz="2000" dirty="0" smtClean="0"/>
                    </a:p>
                  </a:txBody>
                  <a:tcPr/>
                </a:tc>
              </a:tr>
              <a:tr h="1956035"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AISI leaders coordinate/facilitate professional development</a:t>
                      </a:r>
                      <a:endParaRPr lang="en-C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2000" dirty="0" smtClean="0"/>
                        <a:t>Learning Support Teams: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000" dirty="0" smtClean="0"/>
                        <a:t>Provide</a:t>
                      </a:r>
                      <a:r>
                        <a:rPr lang="en-US" sz="2000" baseline="0" dirty="0" smtClean="0"/>
                        <a:t> and facilitate instructional coaching, co-teaching and/or co-planning</a:t>
                      </a:r>
                      <a:endParaRPr lang="en-CA" sz="200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000" dirty="0" smtClean="0"/>
                        <a:t>Coordinate/facilitate professional development as part of a team</a:t>
                      </a:r>
                      <a:endParaRPr lang="en-CA" sz="2000" dirty="0" smtClean="0"/>
                    </a:p>
                  </a:txBody>
                  <a:tcPr/>
                </a:tc>
              </a:tr>
              <a:tr h="720644"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AISI leaders engage in research around areas of focus</a:t>
                      </a:r>
                      <a:endParaRPr lang="en-C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Teams engage and apply research in</a:t>
                      </a:r>
                      <a:r>
                        <a:rPr lang="en-US" sz="2000" baseline="0" dirty="0" smtClean="0"/>
                        <a:t> classrooms </a:t>
                      </a:r>
                      <a:endParaRPr lang="en-CA" sz="2000" dirty="0"/>
                    </a:p>
                  </a:txBody>
                  <a:tcPr/>
                </a:tc>
              </a:tr>
              <a:tr h="417516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000" dirty="0" smtClean="0"/>
                        <a:t>Focus on students</a:t>
                      </a:r>
                      <a:endParaRPr lang="en-CA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Deliberate focus on ALL students</a:t>
                      </a:r>
                      <a:endParaRPr lang="en-CA" sz="2000" dirty="0"/>
                    </a:p>
                  </a:txBody>
                  <a:tcPr/>
                </a:tc>
              </a:tr>
              <a:tr h="720644"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AISI individual school improvement</a:t>
                      </a:r>
                      <a:endParaRPr lang="en-C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baseline="0" dirty="0" smtClean="0"/>
                        <a:t>CESD community improvement </a:t>
                      </a:r>
                      <a:endParaRPr lang="en-CA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3886200" y="2590800"/>
            <a:ext cx="5105400" cy="1219200"/>
          </a:xfrm>
          <a:prstGeom prst="ellipse">
            <a:avLst/>
          </a:prstGeom>
          <a:solidFill>
            <a:schemeClr val="bg1">
              <a:alpha val="0"/>
            </a:schemeClr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20685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Support Team:</a:t>
            </a:r>
            <a:endParaRPr lang="en-C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186" y="1752600"/>
            <a:ext cx="6856046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538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8600" y="381000"/>
            <a:ext cx="8534400" cy="2171700"/>
          </a:xfrm>
        </p:spPr>
        <p:txBody>
          <a:bodyPr>
            <a:normAutofit/>
          </a:bodyPr>
          <a:lstStyle/>
          <a:p>
            <a:r>
              <a:rPr lang="en-CA" sz="2800" b="1" dirty="0" smtClean="0"/>
              <a:t>CESD overarching question: </a:t>
            </a:r>
            <a:r>
              <a:rPr lang="en-CA" sz="2800" dirty="0" smtClean="0"/>
              <a:t/>
            </a:r>
            <a:br>
              <a:rPr lang="en-CA" sz="2800" dirty="0" smtClean="0"/>
            </a:br>
            <a:r>
              <a:rPr lang="en-CA" sz="2800" dirty="0" smtClean="0"/>
              <a:t>To </a:t>
            </a:r>
            <a:r>
              <a:rPr lang="en-CA" sz="2800" dirty="0"/>
              <a:t>what extent and in what ways will </a:t>
            </a:r>
            <a:r>
              <a:rPr lang="en-CA" sz="2800" dirty="0" smtClean="0"/>
              <a:t>our CESD Quality </a:t>
            </a:r>
            <a:r>
              <a:rPr lang="en-CA" sz="2800" dirty="0"/>
              <a:t>Learning Environment </a:t>
            </a:r>
            <a:r>
              <a:rPr lang="en-CA" sz="2800" dirty="0" smtClean="0"/>
              <a:t>framework </a:t>
            </a:r>
            <a:r>
              <a:rPr lang="en-CA" sz="2800" dirty="0"/>
              <a:t>improve student </a:t>
            </a:r>
            <a:r>
              <a:rPr lang="en-CA" sz="2800" dirty="0" smtClean="0"/>
              <a:t>learning?</a:t>
            </a:r>
            <a:endParaRPr lang="en-CA" sz="28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2667000"/>
            <a:ext cx="9144000" cy="350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163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43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QLE:  Where have we been?</a:t>
            </a:r>
            <a:endParaRPr lang="en-CA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4191000" y="1828800"/>
            <a:ext cx="4038600" cy="41148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We have facilitated over 37 discussions… so far…. to build the QLE.</a:t>
            </a:r>
            <a:endParaRPr lang="en-CA" sz="4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4"/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286000"/>
            <a:ext cx="2712985" cy="3310923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4493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914400"/>
            <a:ext cx="8229600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QLE: </a:t>
            </a:r>
            <a:br>
              <a:rPr lang="en-US" dirty="0" smtClean="0"/>
            </a:br>
            <a:r>
              <a:rPr lang="en-US" dirty="0" smtClean="0"/>
              <a:t>Early October</a:t>
            </a:r>
            <a:endParaRPr lang="en-CA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3581400" y="762000"/>
            <a:ext cx="5181600" cy="5791200"/>
          </a:xfrm>
        </p:spPr>
        <p:txBody>
          <a:bodyPr>
            <a:normAutofit fontScale="92500" lnSpcReduction="20000"/>
          </a:bodyPr>
          <a:lstStyle/>
          <a:p>
            <a:r>
              <a:rPr lang="en-US" sz="3100" dirty="0"/>
              <a:t>Clarified and </a:t>
            </a:r>
            <a:r>
              <a:rPr lang="en-US" sz="3100" dirty="0">
                <a:solidFill>
                  <a:srgbClr val="FF0000"/>
                </a:solidFill>
              </a:rPr>
              <a:t>re-wrote background </a:t>
            </a:r>
            <a:endParaRPr lang="en-US" sz="3100" dirty="0" smtClean="0">
              <a:solidFill>
                <a:srgbClr val="FF0000"/>
              </a:solidFill>
            </a:endParaRPr>
          </a:p>
          <a:p>
            <a:r>
              <a:rPr lang="en-US" sz="3100" dirty="0" smtClean="0">
                <a:solidFill>
                  <a:srgbClr val="FF0000"/>
                </a:solidFill>
              </a:rPr>
              <a:t>The </a:t>
            </a:r>
            <a:r>
              <a:rPr lang="en-US" sz="3100" dirty="0">
                <a:solidFill>
                  <a:srgbClr val="FF0000"/>
                </a:solidFill>
              </a:rPr>
              <a:t>Core: </a:t>
            </a:r>
          </a:p>
          <a:p>
            <a:pPr lvl="1"/>
            <a:r>
              <a:rPr lang="en-US" sz="3100" b="1" dirty="0"/>
              <a:t>Relationships: </a:t>
            </a:r>
            <a:r>
              <a:rPr lang="en-US" sz="3100" dirty="0"/>
              <a:t>added the connection to parents; included a focus on genuine </a:t>
            </a:r>
            <a:r>
              <a:rPr lang="en-US" sz="3100" b="1" dirty="0"/>
              <a:t>interest in students;</a:t>
            </a:r>
          </a:p>
          <a:p>
            <a:pPr lvl="1"/>
            <a:r>
              <a:rPr lang="en-US" sz="3100" b="1" dirty="0"/>
              <a:t>Student Engagement: </a:t>
            </a:r>
            <a:r>
              <a:rPr lang="en-US" sz="3100" dirty="0"/>
              <a:t>made language less </a:t>
            </a:r>
            <a:r>
              <a:rPr lang="en-US" sz="3100" dirty="0" smtClean="0"/>
              <a:t>prescriptive </a:t>
            </a:r>
            <a:r>
              <a:rPr lang="en-US" sz="3100" dirty="0"/>
              <a:t>in terms of describing instructional practice</a:t>
            </a:r>
          </a:p>
          <a:p>
            <a:r>
              <a:rPr lang="en-US" sz="3100" dirty="0">
                <a:solidFill>
                  <a:srgbClr val="FF0000"/>
                </a:solidFill>
              </a:rPr>
              <a:t>The Cultural Elements: </a:t>
            </a:r>
            <a:r>
              <a:rPr lang="en-US" sz="3100" dirty="0"/>
              <a:t>expanded explanation around literacy/numeracy</a:t>
            </a:r>
          </a:p>
          <a:p>
            <a:pPr marL="0" indent="0">
              <a:buNone/>
            </a:pPr>
            <a:endParaRPr lang="en-CA" sz="4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4"/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667000"/>
            <a:ext cx="2712985" cy="3310923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4838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QLE:  End October</a:t>
            </a:r>
            <a:endParaRPr lang="en-CA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4572000" y="762000"/>
            <a:ext cx="4419600" cy="49530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4 Key Components </a:t>
            </a:r>
          </a:p>
          <a:p>
            <a:pPr lvl="1"/>
            <a:r>
              <a:rPr lang="en-US" sz="2400" dirty="0"/>
              <a:t>refined personalization section (Personalized teaching</a:t>
            </a:r>
            <a:r>
              <a:rPr lang="en-US" sz="2400" dirty="0" smtClean="0"/>
              <a:t>)</a:t>
            </a:r>
          </a:p>
          <a:p>
            <a:pPr marL="457200" lvl="1" indent="0">
              <a:buNone/>
            </a:pPr>
            <a:endParaRPr lang="en-US" sz="2400" dirty="0"/>
          </a:p>
          <a:p>
            <a:r>
              <a:rPr lang="en-US" sz="2400" dirty="0">
                <a:solidFill>
                  <a:srgbClr val="FF0000"/>
                </a:solidFill>
              </a:rPr>
              <a:t>The Cultural Elements </a:t>
            </a:r>
          </a:p>
          <a:p>
            <a:pPr lvl="1"/>
            <a:r>
              <a:rPr lang="en-US" sz="2400" dirty="0"/>
              <a:t>refined culture of inclusion</a:t>
            </a:r>
          </a:p>
          <a:p>
            <a:pPr lvl="1"/>
            <a:r>
              <a:rPr lang="en-US" sz="2400" dirty="0"/>
              <a:t>refined culture of using research and data to inform our work</a:t>
            </a:r>
          </a:p>
          <a:p>
            <a:pPr marL="0" indent="0">
              <a:buNone/>
            </a:pPr>
            <a:endParaRPr lang="en-CA" sz="4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4"/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286000"/>
            <a:ext cx="2712985" cy="3310923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5523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QLE:  December</a:t>
            </a:r>
            <a:endParaRPr lang="en-CA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4191000" y="533400"/>
            <a:ext cx="4724400" cy="6324600"/>
          </a:xfrm>
        </p:spPr>
        <p:txBody>
          <a:bodyPr>
            <a:normAutofit fontScale="47500" lnSpcReduction="20000"/>
          </a:bodyPr>
          <a:lstStyle/>
          <a:p>
            <a:r>
              <a:rPr lang="en-US" sz="5100" dirty="0">
                <a:solidFill>
                  <a:srgbClr val="FF0000"/>
                </a:solidFill>
              </a:rPr>
              <a:t>4 Key Components</a:t>
            </a:r>
            <a:r>
              <a:rPr lang="en-US" sz="5100" dirty="0"/>
              <a:t/>
            </a:r>
            <a:br>
              <a:rPr lang="en-US" sz="5100" dirty="0"/>
            </a:br>
            <a:r>
              <a:rPr lang="en-US" sz="5100" dirty="0"/>
              <a:t>Revised </a:t>
            </a:r>
            <a:r>
              <a:rPr lang="en-US" sz="5100" i="1" dirty="0"/>
              <a:t>Essential Questions</a:t>
            </a:r>
            <a:r>
              <a:rPr lang="en-US" sz="5100" dirty="0"/>
              <a:t> in 4 Key Elements</a:t>
            </a:r>
          </a:p>
          <a:p>
            <a:pPr lvl="1"/>
            <a:r>
              <a:rPr lang="en-US" sz="5100" dirty="0">
                <a:solidFill>
                  <a:srgbClr val="FF0000"/>
                </a:solidFill>
              </a:rPr>
              <a:t>Re-ordered Outcomes section </a:t>
            </a:r>
            <a:r>
              <a:rPr lang="en-US" sz="5100" dirty="0"/>
              <a:t>(so it would flow better J)</a:t>
            </a:r>
          </a:p>
          <a:p>
            <a:pPr lvl="1"/>
            <a:r>
              <a:rPr lang="en-US" sz="5100" dirty="0">
                <a:solidFill>
                  <a:srgbClr val="FF0000"/>
                </a:solidFill>
              </a:rPr>
              <a:t>Re-worked Assessment &amp; Instruction Sections </a:t>
            </a:r>
            <a:r>
              <a:rPr lang="en-US" sz="5100" dirty="0"/>
              <a:t>to reduce overlap/repetition</a:t>
            </a:r>
          </a:p>
          <a:p>
            <a:pPr lvl="1"/>
            <a:r>
              <a:rPr lang="en-US" sz="5100" dirty="0">
                <a:solidFill>
                  <a:srgbClr val="FF0000"/>
                </a:solidFill>
              </a:rPr>
              <a:t>Refined Personalization </a:t>
            </a:r>
            <a:r>
              <a:rPr lang="en-US" sz="5100" dirty="0" smtClean="0"/>
              <a:t>section</a:t>
            </a:r>
          </a:p>
          <a:p>
            <a:pPr lvl="1"/>
            <a:endParaRPr lang="en-US" sz="5100" dirty="0"/>
          </a:p>
          <a:p>
            <a:r>
              <a:rPr lang="en-US" sz="5100" dirty="0">
                <a:solidFill>
                  <a:srgbClr val="FF0000"/>
                </a:solidFill>
              </a:rPr>
              <a:t>Cultural </a:t>
            </a:r>
            <a:r>
              <a:rPr lang="en-US" sz="5100" dirty="0" smtClean="0">
                <a:solidFill>
                  <a:srgbClr val="FF0000"/>
                </a:solidFill>
              </a:rPr>
              <a:t>Conditions</a:t>
            </a:r>
          </a:p>
          <a:p>
            <a:pPr lvl="1"/>
            <a:r>
              <a:rPr lang="en-US" sz="4700" dirty="0" smtClean="0"/>
              <a:t>Re-did </a:t>
            </a:r>
            <a:r>
              <a:rPr lang="en-US" sz="4700" dirty="0"/>
              <a:t>the inclusion section with the help of student services</a:t>
            </a:r>
          </a:p>
          <a:p>
            <a:pPr lvl="1"/>
            <a:r>
              <a:rPr lang="en-US" sz="4700" dirty="0"/>
              <a:t>Re-did the section on research and data to broaden the scope</a:t>
            </a:r>
          </a:p>
          <a:p>
            <a:pPr lvl="1"/>
            <a:r>
              <a:rPr lang="en-US" sz="4700" dirty="0"/>
              <a:t>Examined research on </a:t>
            </a:r>
            <a:r>
              <a:rPr lang="en-US" sz="4700" dirty="0" smtClean="0"/>
              <a:t>Numeracy (thanks to Darlene Kusick).</a:t>
            </a:r>
            <a:endParaRPr lang="en-US" sz="4700" dirty="0"/>
          </a:p>
          <a:p>
            <a:pPr marL="0" indent="0">
              <a:buNone/>
            </a:pPr>
            <a:endParaRPr lang="en-CA" sz="4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4"/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286000"/>
            <a:ext cx="2712985" cy="3310923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784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Goals: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Understand provincial AISI requirements</a:t>
            </a:r>
          </a:p>
          <a:p>
            <a:r>
              <a:rPr lang="en-US" dirty="0" smtClean="0"/>
              <a:t>Collaborate </a:t>
            </a:r>
          </a:p>
          <a:p>
            <a:r>
              <a:rPr lang="en-US" dirty="0" smtClean="0"/>
              <a:t>Determine measures</a:t>
            </a:r>
          </a:p>
          <a:p>
            <a:r>
              <a:rPr lang="en-US" dirty="0" smtClean="0"/>
              <a:t>Complete school plan</a:t>
            </a:r>
          </a:p>
        </p:txBody>
      </p:sp>
    </p:spTree>
    <p:extLst>
      <p:ext uri="{BB962C8B-B14F-4D97-AF65-F5344CB8AC3E}">
        <p14:creationId xmlns:p14="http://schemas.microsoft.com/office/powerpoint/2010/main" val="166261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QLE:  December</a:t>
            </a:r>
            <a:endParaRPr lang="en-CA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4191000" y="762000"/>
            <a:ext cx="4648200" cy="53340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Updated Core </a:t>
            </a:r>
            <a:r>
              <a:rPr lang="en-US" sz="2400" dirty="0"/>
              <a:t>based on feedback and research done at </a:t>
            </a:r>
            <a:r>
              <a:rPr lang="en-US" sz="2400" dirty="0">
                <a:solidFill>
                  <a:srgbClr val="FF0000"/>
                </a:solidFill>
              </a:rPr>
              <a:t>Spruce View School. </a:t>
            </a:r>
          </a:p>
          <a:p>
            <a:pPr lvl="1"/>
            <a:r>
              <a:rPr lang="en-US" sz="2400" dirty="0"/>
              <a:t>relationships are now divided into relationships for academics; social needs and parental support</a:t>
            </a:r>
          </a:p>
          <a:p>
            <a:pPr lvl="1"/>
            <a:r>
              <a:rPr lang="en-US" sz="2400" dirty="0" smtClean="0"/>
              <a:t>Engagement </a:t>
            </a:r>
            <a:r>
              <a:rPr lang="en-US" sz="2400" dirty="0"/>
              <a:t>section is now divided into Intellectual, Social and Academic engagement</a:t>
            </a:r>
          </a:p>
          <a:p>
            <a:pPr marL="0" indent="0">
              <a:buNone/>
            </a:pPr>
            <a:endParaRPr lang="en-CA" sz="4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4"/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286000"/>
            <a:ext cx="2712985" cy="3310923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202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QLE:  January</a:t>
            </a:r>
            <a:endParaRPr lang="en-CA" dirty="0">
              <a:solidFill>
                <a:srgbClr val="FFFF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1400722"/>
            <a:ext cx="6019800" cy="4644462"/>
          </a:xfrm>
        </p:spPr>
      </p:pic>
      <p:pic>
        <p:nvPicPr>
          <p:cNvPr id="5" name="Content Placeholder 4"/>
          <p:cNvPicPr>
            <a:picLocks noGrp="1" noChangeAspect="1"/>
          </p:cNvPicPr>
          <p:nvPr>
            <p:ph sz="quarter" idx="14"/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133600"/>
            <a:ext cx="2712985" cy="3310923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3711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Alongside the QLE: </a:t>
            </a:r>
            <a:br>
              <a:rPr lang="en-US" dirty="0" smtClean="0"/>
            </a:br>
            <a:endParaRPr lang="en-CA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z="2800" dirty="0" smtClean="0"/>
              <a:t>A K-12  literacy(reading) framework is being developed for CESD based on the increasing need in this area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Picture 2" descr="d:\users\lsteele.CESD\AppData\Local\Microsoft\Windows\Temporary Internet Files\Content.IE5\Z2EEZWTC\MC900432556[1]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048000"/>
            <a:ext cx="3526327" cy="3526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3158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990600"/>
            <a:ext cx="4267200" cy="4921756"/>
          </a:xfrm>
        </p:spPr>
      </p:pic>
    </p:spTree>
    <p:extLst>
      <p:ext uri="{BB962C8B-B14F-4D97-AF65-F5344CB8AC3E}">
        <p14:creationId xmlns:p14="http://schemas.microsoft.com/office/powerpoint/2010/main" val="138809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Literacy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especially Reading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3019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Importance of Literacy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High percentage of dropouts have literacy problems.</a:t>
            </a:r>
          </a:p>
          <a:p>
            <a:r>
              <a:rPr lang="en-US" dirty="0" smtClean="0"/>
              <a:t>Early literacy programs can be effective; however many adolescents continue to struggle with reading.</a:t>
            </a:r>
          </a:p>
          <a:p>
            <a:r>
              <a:rPr lang="en-US" dirty="0" smtClean="0"/>
              <a:t>These adolescents struggle reading to learn.</a:t>
            </a:r>
          </a:p>
          <a:p>
            <a:r>
              <a:rPr lang="en-US" dirty="0" smtClean="0"/>
              <a:t>Recent estimates indicate 42% of Canadian adults lack functional literacy.</a:t>
            </a:r>
          </a:p>
          <a:p>
            <a:r>
              <a:rPr lang="en-US" dirty="0" smtClean="0"/>
              <a:t>22% have serious reading problems.</a:t>
            </a:r>
          </a:p>
        </p:txBody>
      </p:sp>
    </p:spTree>
    <p:extLst>
      <p:ext uri="{BB962C8B-B14F-4D97-AF65-F5344CB8AC3E}">
        <p14:creationId xmlns:p14="http://schemas.microsoft.com/office/powerpoint/2010/main" val="2728564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Importance of Literacy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Most programs are either prepared or implemented poorly.</a:t>
            </a:r>
          </a:p>
          <a:p>
            <a:r>
              <a:rPr lang="en-US" dirty="0" smtClean="0"/>
              <a:t>Most 4-12 teachers are poorly prepared to assess and treat reading difficulties.</a:t>
            </a:r>
          </a:p>
          <a:p>
            <a:r>
              <a:rPr lang="en-US" dirty="0" smtClean="0"/>
              <a:t>More than two-thirds of new jobs are expected to required some post-secondary education.</a:t>
            </a:r>
          </a:p>
          <a:p>
            <a:r>
              <a:rPr lang="en-US" dirty="0" smtClean="0"/>
              <a:t>Long term </a:t>
            </a:r>
            <a:r>
              <a:rPr lang="en-US" dirty="0" err="1" smtClean="0"/>
              <a:t>pd</a:t>
            </a:r>
            <a:r>
              <a:rPr lang="en-US" dirty="0" smtClean="0"/>
              <a:t> is the answer.</a:t>
            </a:r>
          </a:p>
        </p:txBody>
      </p:sp>
    </p:spTree>
    <p:extLst>
      <p:ext uri="{BB962C8B-B14F-4D97-AF65-F5344CB8AC3E}">
        <p14:creationId xmlns:p14="http://schemas.microsoft.com/office/powerpoint/2010/main" val="150311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Importance of Literacy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What do we expect of students?</a:t>
            </a:r>
          </a:p>
          <a:p>
            <a:pPr lvl="1"/>
            <a:r>
              <a:rPr lang="en-US" dirty="0" smtClean="0"/>
              <a:t>Acquire, manipulate, remember and use large amounts of information from texts and lectures.</a:t>
            </a:r>
          </a:p>
          <a:p>
            <a:pPr lvl="1"/>
            <a:r>
              <a:rPr lang="en-US" dirty="0" smtClean="0"/>
              <a:t>Organize information, time and materials</a:t>
            </a:r>
          </a:p>
          <a:p>
            <a:pPr lvl="1"/>
            <a:r>
              <a:rPr lang="en-US" dirty="0" smtClean="0"/>
              <a:t>Books become longer and discussions are based on a presumed understanding, rather than to form understanding.</a:t>
            </a:r>
          </a:p>
          <a:p>
            <a:pPr lvl="1"/>
            <a:r>
              <a:rPr lang="en-US" dirty="0" smtClean="0"/>
              <a:t>Understand and use specialized vocabulary</a:t>
            </a:r>
          </a:p>
          <a:p>
            <a:pPr lvl="1"/>
            <a:r>
              <a:rPr lang="en-US" dirty="0" smtClean="0"/>
              <a:t>Identify validity of information found in media, on internet and sources of text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4659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Importance of Literacy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while…</a:t>
            </a:r>
          </a:p>
          <a:p>
            <a:pPr lvl="1"/>
            <a:r>
              <a:rPr lang="en-US" dirty="0" smtClean="0"/>
              <a:t>Being required to cover material independently.</a:t>
            </a:r>
          </a:p>
          <a:p>
            <a:pPr lvl="1"/>
            <a:r>
              <a:rPr lang="en-US" dirty="0" smtClean="0"/>
              <a:t>With little time for academic interaction.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43540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CESD Data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a PAT analysis of a school within CESD:</a:t>
            </a:r>
          </a:p>
          <a:p>
            <a:pPr lvl="1"/>
            <a:r>
              <a:rPr lang="en-US" dirty="0" smtClean="0"/>
              <a:t>we looked at the students that had not reach the acceptable standard in the math and science tests</a:t>
            </a:r>
          </a:p>
          <a:p>
            <a:pPr lvl="1"/>
            <a:r>
              <a:rPr lang="en-US" dirty="0" smtClean="0"/>
              <a:t>Of those students, all but one of them had also failed the reading section of the English Language Arts PAT.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497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to know your group: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Introduce yourselves:</a:t>
            </a:r>
          </a:p>
          <a:p>
            <a:pPr lvl="1"/>
            <a:r>
              <a:rPr lang="en-US" sz="3600" dirty="0" smtClean="0"/>
              <a:t>Your name</a:t>
            </a:r>
          </a:p>
          <a:p>
            <a:pPr lvl="1"/>
            <a:r>
              <a:rPr lang="en-US" sz="3600" dirty="0" smtClean="0"/>
              <a:t>Your school</a:t>
            </a:r>
          </a:p>
          <a:p>
            <a:pPr lvl="1"/>
            <a:r>
              <a:rPr lang="en-US" sz="3600" dirty="0" smtClean="0"/>
              <a:t>Your role in the school – grade level; subject areas</a:t>
            </a:r>
          </a:p>
          <a:p>
            <a:pPr lvl="1"/>
            <a:r>
              <a:rPr lang="en-US" sz="3600" dirty="0" smtClean="0"/>
              <a:t>Why you are excited to be part of the Learning Support Team </a:t>
            </a:r>
            <a:endParaRPr lang="en-CA" sz="3600" dirty="0"/>
          </a:p>
        </p:txBody>
      </p:sp>
    </p:spTree>
    <p:extLst>
      <p:ext uri="{BB962C8B-B14F-4D97-AF65-F5344CB8AC3E}">
        <p14:creationId xmlns:p14="http://schemas.microsoft.com/office/powerpoint/2010/main" val="111559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Is English a Dreadful Language?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5464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Myths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Literacy is the job of English/Language Arts teachers.</a:t>
            </a:r>
          </a:p>
          <a:p>
            <a:r>
              <a:rPr lang="en-US" dirty="0" smtClean="0"/>
              <a:t>It is fruitless to spend time and money on older students because they have passed the point at which instruction can make a real difference.</a:t>
            </a:r>
          </a:p>
          <a:p>
            <a:r>
              <a:rPr lang="en-US" dirty="0" smtClean="0"/>
              <a:t>Little can be done for students who are not motivated to engage in literacy activities.</a:t>
            </a:r>
          </a:p>
          <a:p>
            <a:r>
              <a:rPr lang="en-US" dirty="0" smtClean="0"/>
              <a:t>Students with low IQs will never get it…so why bother.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802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0"/>
            <a:ext cx="8686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20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28600"/>
            <a:ext cx="6477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78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1239"/>
            <a:ext cx="9144000" cy="4295522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2590800" y="3581400"/>
            <a:ext cx="457200" cy="838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081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5887"/>
            <a:ext cx="9144000" cy="4306225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V="1">
            <a:off x="4038600" y="3886200"/>
            <a:ext cx="304800" cy="685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080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0428"/>
            <a:ext cx="9144000" cy="4297144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>
            <a:off x="5181600" y="3733800"/>
            <a:ext cx="1676400" cy="76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40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0"/>
            <a:ext cx="8686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3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Stencil" pitchFamily="82" charset="0"/>
              </a:rPr>
              <a:t>Reading Readiness</a:t>
            </a:r>
            <a:endParaRPr lang="en-CA" dirty="0">
              <a:latin typeface="Stencil" pitchFamily="8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92" y="1600200"/>
            <a:ext cx="2416615" cy="4525963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Simple View of Reading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Background Knowledge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2252569"/>
            <a:ext cx="3658729" cy="94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64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Stencil" pitchFamily="82" charset="0"/>
              </a:rPr>
              <a:t>Word Recognition</a:t>
            </a:r>
            <a:endParaRPr lang="en-CA" dirty="0">
              <a:latin typeface="Stencil" pitchFamily="8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791" y="1600200"/>
            <a:ext cx="3132418" cy="4525963"/>
          </a:xfrm>
        </p:spPr>
      </p:pic>
    </p:spTree>
    <p:extLst>
      <p:ext uri="{BB962C8B-B14F-4D97-AF65-F5344CB8AC3E}">
        <p14:creationId xmlns:p14="http://schemas.microsoft.com/office/powerpoint/2010/main" val="179064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600200"/>
            <a:ext cx="4114800" cy="2438400"/>
          </a:xfrm>
        </p:spPr>
        <p:txBody>
          <a:bodyPr>
            <a:noAutofit/>
          </a:bodyPr>
          <a:lstStyle/>
          <a:p>
            <a:r>
              <a:rPr lang="en-US" sz="3600" dirty="0" smtClean="0"/>
              <a:t>Nuts and Bolts: </a:t>
            </a:r>
            <a:br>
              <a:rPr lang="en-US" sz="3600" dirty="0" smtClean="0"/>
            </a:br>
            <a:r>
              <a:rPr lang="en-US" sz="3600" dirty="0" smtClean="0"/>
              <a:t>The Details from the Province</a:t>
            </a:r>
            <a:endParaRPr lang="en-CA" sz="3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4038600"/>
            <a:ext cx="3508248" cy="3127248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AISI 5</a:t>
            </a:r>
            <a:endParaRPr lang="en-CA" sz="24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752600"/>
            <a:ext cx="3295650" cy="3733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260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Stencil" pitchFamily="82" charset="0"/>
              </a:rPr>
              <a:t>decoding</a:t>
            </a:r>
            <a:endParaRPr lang="en-CA" dirty="0">
              <a:latin typeface="Stencil" pitchFamily="82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291" y="1600200"/>
            <a:ext cx="3132418" cy="4525963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44 sounds</a:t>
            </a:r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8296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“Know” more Explosions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1037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Sign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0185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1676400"/>
            <a:ext cx="3157538" cy="322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14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Stencil" pitchFamily="82" charset="0"/>
              </a:rPr>
              <a:t>Fluency</a:t>
            </a:r>
            <a:endParaRPr lang="en-CA" dirty="0">
              <a:latin typeface="Stencil" pitchFamily="82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291" y="1600200"/>
            <a:ext cx="3132418" cy="4525963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191000" y="1600200"/>
            <a:ext cx="4495800" cy="4525963"/>
          </a:xfrm>
          <a:prstGeom prst="rect">
            <a:avLst/>
          </a:prstGeom>
        </p:spPr>
        <p:txBody>
          <a:bodyPr/>
          <a:lstStyle/>
          <a:p>
            <a:pPr marL="0" indent="0" algn="r">
              <a:buNone/>
            </a:pPr>
            <a:r>
              <a:rPr lang="en-US" dirty="0" smtClean="0"/>
              <a:t>Word Automaticity</a:t>
            </a:r>
          </a:p>
          <a:p>
            <a:pPr marL="0" indent="0" algn="r">
              <a:buNone/>
            </a:pPr>
            <a:r>
              <a:rPr lang="en-US" u="sng" dirty="0" smtClean="0"/>
              <a:t>+ Phrasing/Stress/Intonation</a:t>
            </a:r>
          </a:p>
          <a:p>
            <a:pPr marL="0" indent="0" algn="r">
              <a:buNone/>
            </a:pPr>
            <a:r>
              <a:rPr lang="en-US" dirty="0" smtClean="0"/>
              <a:t>Fluency</a:t>
            </a: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92742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Stencil" pitchFamily="82" charset="0"/>
              </a:rPr>
              <a:t>Fluency</a:t>
            </a:r>
            <a:endParaRPr lang="en-CA" dirty="0">
              <a:latin typeface="Stencil" pitchFamily="82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291" y="1600200"/>
            <a:ext cx="3132418" cy="4525963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endParaRPr lang="en-CA" dirty="0"/>
          </a:p>
          <a:p>
            <a:endParaRPr lang="en-CA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6" r="14304"/>
          <a:stretch/>
        </p:blipFill>
        <p:spPr>
          <a:xfrm>
            <a:off x="4648200" y="1609725"/>
            <a:ext cx="4094328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04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Stencil" pitchFamily="82" charset="0"/>
              </a:rPr>
              <a:t>fluency</a:t>
            </a:r>
            <a:endParaRPr lang="en-CA" dirty="0">
              <a:latin typeface="Stencil" pitchFamily="8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1201566"/>
            <a:ext cx="4311529" cy="5580234"/>
          </a:xfrm>
        </p:spPr>
      </p:pic>
    </p:spTree>
    <p:extLst>
      <p:ext uri="{BB962C8B-B14F-4D97-AF65-F5344CB8AC3E}">
        <p14:creationId xmlns:p14="http://schemas.microsoft.com/office/powerpoint/2010/main" val="293849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0"/>
            <a:ext cx="8686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25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Stencil" pitchFamily="82" charset="0"/>
              </a:rPr>
              <a:t>Comprehension</a:t>
            </a:r>
            <a:endParaRPr lang="en-CA" dirty="0">
              <a:latin typeface="Stencil" pitchFamily="8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977" y="1600200"/>
            <a:ext cx="3134045" cy="4525963"/>
          </a:xfrm>
        </p:spPr>
      </p:pic>
    </p:spTree>
    <p:extLst>
      <p:ext uri="{BB962C8B-B14F-4D97-AF65-F5344CB8AC3E}">
        <p14:creationId xmlns:p14="http://schemas.microsoft.com/office/powerpoint/2010/main" val="149238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Stencil" pitchFamily="82" charset="0"/>
              </a:rPr>
              <a:t>Background Knowledge</a:t>
            </a:r>
            <a:endParaRPr lang="en-CA" dirty="0">
              <a:latin typeface="Stencil" pitchFamily="82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477" y="1600200"/>
            <a:ext cx="3134045" cy="4525963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Baseball Story</a:t>
            </a:r>
          </a:p>
          <a:p>
            <a:endParaRPr lang="en-US" dirty="0"/>
          </a:p>
          <a:p>
            <a:r>
              <a:rPr lang="en-US" dirty="0" smtClean="0"/>
              <a:t>Heart and Soul of Reading Levels</a:t>
            </a:r>
          </a:p>
          <a:p>
            <a:r>
              <a:rPr lang="en-US" dirty="0" smtClean="0"/>
              <a:t>Tiers of Vocabulary</a:t>
            </a:r>
          </a:p>
          <a:p>
            <a:r>
              <a:rPr lang="en-US" dirty="0" smtClean="0"/>
              <a:t>Morphology</a:t>
            </a:r>
          </a:p>
          <a:p>
            <a:r>
              <a:rPr lang="en-US" dirty="0" smtClean="0"/>
              <a:t># of words students learn</a:t>
            </a:r>
          </a:p>
          <a:p>
            <a:endParaRPr lang="en-US" dirty="0"/>
          </a:p>
          <a:p>
            <a:r>
              <a:rPr lang="en-US" dirty="0" smtClean="0"/>
              <a:t>Conceptual Knowledge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6743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Priorities for Cycle 5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33400" y="1981200"/>
            <a:ext cx="6477000" cy="820208"/>
          </a:xfrm>
        </p:spPr>
        <p:txBody>
          <a:bodyPr>
            <a:noAutofit/>
          </a:bodyPr>
          <a:lstStyle/>
          <a:p>
            <a:r>
              <a:rPr lang="en-US" sz="2800" dirty="0" smtClean="0"/>
              <a:t>1. Research Capacity/Leadership</a:t>
            </a:r>
            <a:endParaRPr lang="en-CA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>
          <a:xfrm>
            <a:off x="609600" y="3124200"/>
            <a:ext cx="3611880" cy="3048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Site-based research taken to the next level</a:t>
            </a:r>
          </a:p>
          <a:p>
            <a:r>
              <a:rPr lang="en-US" sz="2800" dirty="0" smtClean="0"/>
              <a:t>Examine current theories of teaching and learning</a:t>
            </a:r>
          </a:p>
          <a:p>
            <a:r>
              <a:rPr lang="en-US" sz="2800" dirty="0"/>
              <a:t>Read and evaluate published findings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1026" name="Picture 2" descr="d:\users\lsteele.CESD\AppData\Local\Microsoft\Windows\Temporary Internet Files\Content.IE5\0O5G3NBH\MP900387779[1].jpg"/>
          <p:cNvPicPr>
            <a:picLocks noGrp="1" noChangeAspect="1" noChangeArrowheads="1"/>
          </p:cNvPicPr>
          <p:nvPr>
            <p:ph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004" y="3505200"/>
            <a:ext cx="3227388" cy="2302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users\lsteele.CESD\AppData\Local\Microsoft\Windows\Temporary Internet Files\Content.IE5\0O5G3NBH\MC900440035[1]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 contras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698" y="838200"/>
            <a:ext cx="2135965" cy="1510997"/>
          </a:xfrm>
          <a:prstGeom prst="rect">
            <a:avLst/>
          </a:prstGeom>
          <a:noFill/>
          <a:effectLst>
            <a:glow rad="127000">
              <a:schemeClr val="accent1">
                <a:alpha val="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97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Stencil" pitchFamily="82" charset="0"/>
              </a:rPr>
              <a:t>Text structure</a:t>
            </a:r>
            <a:endParaRPr lang="en-CA" dirty="0">
              <a:latin typeface="Stencil" pitchFamily="82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477" y="1600200"/>
            <a:ext cx="3134045" cy="4525963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Narrative</a:t>
            </a:r>
          </a:p>
          <a:p>
            <a:r>
              <a:rPr lang="en-US" dirty="0" smtClean="0"/>
              <a:t>Expository</a:t>
            </a:r>
            <a:endParaRPr lang="en-US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8698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Stencil" pitchFamily="82" charset="0"/>
              </a:rPr>
              <a:t>Narrative</a:t>
            </a:r>
            <a:endParaRPr lang="en-CA" dirty="0">
              <a:latin typeface="Stencil" pitchFamily="82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63316"/>
            <a:ext cx="8229600" cy="2484884"/>
          </a:xfrm>
        </p:spPr>
      </p:pic>
    </p:spTree>
    <p:extLst>
      <p:ext uri="{BB962C8B-B14F-4D97-AF65-F5344CB8AC3E}">
        <p14:creationId xmlns:p14="http://schemas.microsoft.com/office/powerpoint/2010/main" val="402701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Stencil" pitchFamily="82" charset="0"/>
              </a:rPr>
              <a:t>Expository</a:t>
            </a:r>
            <a:endParaRPr lang="en-CA" dirty="0">
              <a:latin typeface="Stencil" pitchFamily="82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Compare/Contrast</a:t>
            </a:r>
          </a:p>
          <a:p>
            <a:r>
              <a:rPr lang="en-US" dirty="0" smtClean="0"/>
              <a:t>Procedural</a:t>
            </a:r>
          </a:p>
          <a:p>
            <a:r>
              <a:rPr lang="en-US" dirty="0" smtClean="0"/>
              <a:t>Description</a:t>
            </a:r>
          </a:p>
          <a:p>
            <a:r>
              <a:rPr lang="en-US" dirty="0" smtClean="0"/>
              <a:t>Sequential</a:t>
            </a:r>
          </a:p>
          <a:p>
            <a:r>
              <a:rPr lang="en-US" dirty="0" smtClean="0"/>
              <a:t>Cause/Effect</a:t>
            </a:r>
          </a:p>
          <a:p>
            <a:endParaRPr lang="en-US" dirty="0"/>
          </a:p>
          <a:p>
            <a:r>
              <a:rPr lang="en-US" dirty="0" smtClean="0"/>
              <a:t>Most expository texts mix these structures.</a:t>
            </a:r>
          </a:p>
          <a:p>
            <a:r>
              <a:rPr lang="en-US" dirty="0" smtClean="0"/>
              <a:t>Mostly new information.</a:t>
            </a:r>
          </a:p>
          <a:p>
            <a:r>
              <a:rPr lang="en-US" dirty="0" smtClean="0"/>
              <a:t>Higher conceptual density – increased cognitive load</a:t>
            </a:r>
            <a:endParaRPr lang="en-CA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Each structure has “signal words” that allow students to determine the purpose of what they are reading.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774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Stencil" pitchFamily="82" charset="0"/>
              </a:rPr>
              <a:t>Text structure</a:t>
            </a:r>
            <a:endParaRPr lang="en-CA" dirty="0">
              <a:latin typeface="Stencil" pitchFamily="82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477" y="1600200"/>
            <a:ext cx="3134045" cy="4525963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Providing students with framework (e.g. pillar) increase memory by 13%</a:t>
            </a:r>
          </a:p>
          <a:p>
            <a:r>
              <a:rPr lang="en-US" dirty="0" smtClean="0"/>
              <a:t>Note-taking increased memory by 45%</a:t>
            </a:r>
          </a:p>
          <a:p>
            <a:r>
              <a:rPr lang="en-US" dirty="0" smtClean="0"/>
              <a:t>Instruction of text-structure with framework increased memory by 77%.</a:t>
            </a: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5102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Stencil" pitchFamily="82" charset="0"/>
              </a:rPr>
              <a:t>Text structure</a:t>
            </a:r>
            <a:endParaRPr lang="en-CA" dirty="0">
              <a:latin typeface="Stencil" pitchFamily="82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477" y="1600200"/>
            <a:ext cx="3134045" cy="4525963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Lastly…there is still a place for grammar. Knowing nouns and verbs (</a:t>
            </a:r>
            <a:r>
              <a:rPr lang="en-US" dirty="0" err="1" smtClean="0"/>
              <a:t>etc</a:t>
            </a:r>
            <a:r>
              <a:rPr lang="en-US" dirty="0" smtClean="0"/>
              <a:t>) still helps readers unpack a complex sentence. 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4925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152400"/>
            <a:ext cx="631190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46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Stencil" pitchFamily="82" charset="0"/>
              </a:rPr>
              <a:t>metacognition</a:t>
            </a:r>
            <a:endParaRPr lang="en-CA" dirty="0">
              <a:latin typeface="Stencil" pitchFamily="82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477" y="1600200"/>
            <a:ext cx="3134045" cy="4525963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Establish a Purpose</a:t>
            </a:r>
          </a:p>
          <a:p>
            <a:endParaRPr lang="en-US" dirty="0" smtClean="0"/>
          </a:p>
          <a:p>
            <a:r>
              <a:rPr lang="en-US" dirty="0" smtClean="0"/>
              <a:t>Monitoring and Repairing</a:t>
            </a:r>
          </a:p>
          <a:p>
            <a:endParaRPr lang="en-US" dirty="0" smtClean="0"/>
          </a:p>
          <a:p>
            <a:r>
              <a:rPr lang="en-US" dirty="0" smtClean="0"/>
              <a:t>Evaluating</a:t>
            </a:r>
          </a:p>
          <a:p>
            <a:endParaRPr lang="en-US" dirty="0"/>
          </a:p>
          <a:p>
            <a:r>
              <a:rPr lang="en-US" dirty="0" smtClean="0"/>
              <a:t>Connecting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8857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Mary went to the bank.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0029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Mary went to the bank. She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85089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Mary went to the bank. She spoke to the teller.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7669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Priorities for Cycle 5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b="1" dirty="0" smtClean="0"/>
              <a:t>Analyze</a:t>
            </a:r>
            <a:r>
              <a:rPr lang="en-US" sz="2800" dirty="0" smtClean="0"/>
              <a:t> findings</a:t>
            </a:r>
          </a:p>
          <a:p>
            <a:r>
              <a:rPr lang="en-US" sz="2800" b="1" dirty="0" smtClean="0"/>
              <a:t>Incorporate</a:t>
            </a:r>
            <a:r>
              <a:rPr lang="en-US" sz="2800" dirty="0" smtClean="0"/>
              <a:t> findings into practice</a:t>
            </a:r>
          </a:p>
          <a:p>
            <a:r>
              <a:rPr lang="en-US" sz="2800" dirty="0" smtClean="0"/>
              <a:t>10</a:t>
            </a:r>
            <a:r>
              <a:rPr lang="en-US" sz="2800" dirty="0"/>
              <a:t>% minimum expenditure {district}</a:t>
            </a:r>
          </a:p>
          <a:p>
            <a:r>
              <a:rPr lang="en-US" sz="2800" dirty="0"/>
              <a:t>Annual Progress report </a:t>
            </a:r>
            <a:r>
              <a:rPr lang="en-US" sz="2800" dirty="0" err="1"/>
              <a:t>vs</a:t>
            </a:r>
            <a:r>
              <a:rPr lang="en-US" sz="2800" dirty="0"/>
              <a:t> APAR</a:t>
            </a:r>
            <a:endParaRPr lang="en-CA" sz="2800" dirty="0"/>
          </a:p>
          <a:p>
            <a:endParaRPr lang="en-CA" dirty="0"/>
          </a:p>
        </p:txBody>
      </p:sp>
      <p:pic>
        <p:nvPicPr>
          <p:cNvPr id="7" name="Picture 2" descr="d:\users\lsteele.CESD\AppData\Local\Microsoft\Windows\Temporary Internet Files\Content.IE5\0O5G3NBH\MP900387779[1].jpg"/>
          <p:cNvPicPr>
            <a:picLocks noGrp="1" noChangeAspect="1" noChangeArrowheads="1"/>
          </p:cNvPicPr>
          <p:nvPr>
            <p:ph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048000"/>
            <a:ext cx="3227388" cy="2302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5562600" cy="381000"/>
          </a:xfrm>
        </p:spPr>
        <p:txBody>
          <a:bodyPr/>
          <a:lstStyle/>
          <a:p>
            <a:r>
              <a:rPr lang="en-US" sz="2800" dirty="0" smtClean="0"/>
              <a:t>Research capacity/leadership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78617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Mary went to the bank. She put down her picnic basket.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4315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0"/>
            <a:ext cx="8686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3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533400"/>
            <a:ext cx="52578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28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6" b="21791"/>
          <a:stretch/>
        </p:blipFill>
        <p:spPr>
          <a:xfrm>
            <a:off x="1895022" y="914400"/>
            <a:ext cx="5299364" cy="503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80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0"/>
            <a:ext cx="8686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06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-10050"/>
            <a:ext cx="8610600" cy="6911518"/>
          </a:xfrm>
        </p:spPr>
      </p:pic>
    </p:spTree>
    <p:extLst>
      <p:ext uri="{BB962C8B-B14F-4D97-AF65-F5344CB8AC3E}">
        <p14:creationId xmlns:p14="http://schemas.microsoft.com/office/powerpoint/2010/main" val="150454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untitled1.bmp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304800"/>
            <a:ext cx="799306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itle 7"/>
          <p:cNvSpPr>
            <a:spLocks noGrp="1"/>
          </p:cNvSpPr>
          <p:nvPr>
            <p:ph type="title"/>
          </p:nvPr>
        </p:nvSpPr>
        <p:spPr>
          <a:xfrm>
            <a:off x="381000" y="1752600"/>
            <a:ext cx="8229600" cy="1546962"/>
          </a:xfrm>
        </p:spPr>
        <p:txBody>
          <a:bodyPr anchor="t">
            <a:normAutofit fontScale="90000"/>
          </a:bodyPr>
          <a:lstStyle/>
          <a:p>
            <a:r>
              <a:rPr lang="en-US" sz="4000" b="1" dirty="0" smtClean="0"/>
              <a:t>The Inclusive Education</a:t>
            </a:r>
            <a:br>
              <a:rPr lang="en-US" sz="4000" b="1" dirty="0" smtClean="0"/>
            </a:br>
            <a:r>
              <a:rPr lang="en-US" sz="4000" b="1" dirty="0" smtClean="0"/>
              <a:t>Planning Tool (IEPT): </a:t>
            </a:r>
            <a:br>
              <a:rPr lang="en-US" sz="4000" b="1" dirty="0" smtClean="0"/>
            </a:br>
            <a:r>
              <a:rPr lang="en-US" sz="2200" b="1" dirty="0" smtClean="0"/>
              <a:t>One possible Tool to support </a:t>
            </a:r>
            <a:r>
              <a:rPr lang="en-US" sz="2200" b="1" dirty="0" err="1" smtClean="0"/>
              <a:t>aisi</a:t>
            </a:r>
            <a:r>
              <a:rPr lang="en-US" sz="2200" b="1" dirty="0" smtClean="0"/>
              <a:t> cycle 5</a:t>
            </a:r>
            <a:r>
              <a:rPr lang="en-US" sz="4800" b="1" dirty="0"/>
              <a:t/>
            </a:r>
            <a:br>
              <a:rPr lang="en-US" sz="4800" b="1" dirty="0"/>
            </a:br>
            <a:endParaRPr lang="en-US" sz="4800" b="1" dirty="0" smtClean="0"/>
          </a:p>
        </p:txBody>
      </p:sp>
      <p:grpSp>
        <p:nvGrpSpPr>
          <p:cNvPr id="5125" name="Group 1"/>
          <p:cNvGrpSpPr>
            <a:grpSpLocks/>
          </p:cNvGrpSpPr>
          <p:nvPr/>
        </p:nvGrpSpPr>
        <p:grpSpPr bwMode="auto">
          <a:xfrm>
            <a:off x="990600" y="3276600"/>
            <a:ext cx="7086600" cy="149225"/>
            <a:chOff x="990600" y="3048000"/>
            <a:chExt cx="7086600" cy="148556"/>
          </a:xfrm>
        </p:grpSpPr>
        <p:sp>
          <p:nvSpPr>
            <p:cNvPr id="13" name="Rectangle 12"/>
            <p:cNvSpPr/>
            <p:nvPr/>
          </p:nvSpPr>
          <p:spPr>
            <a:xfrm>
              <a:off x="1905000" y="3150837"/>
              <a:ext cx="5334000" cy="45719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8000">
                  <a:schemeClr val="accent3">
                    <a:lumMod val="75000"/>
                  </a:schemeClr>
                </a:gs>
                <a:gs pos="99167">
                  <a:schemeClr val="bg1">
                    <a:lumMod val="75000"/>
                  </a:schemeClr>
                </a:gs>
                <a:gs pos="92000">
                  <a:schemeClr val="bg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 flipV="1">
              <a:off x="990600" y="3048000"/>
              <a:ext cx="7086600" cy="45719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60000">
                  <a:schemeClr val="accent3">
                    <a:lumMod val="75000"/>
                  </a:schemeClr>
                </a:gs>
                <a:gs pos="99167">
                  <a:schemeClr val="bg1">
                    <a:lumMod val="75000"/>
                  </a:schemeClr>
                </a:gs>
                <a:gs pos="95000">
                  <a:schemeClr val="bg1">
                    <a:lumMod val="6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29169" y="838747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</a:rPr>
              <a:t>Making a Difference for ALL Students</a:t>
            </a:r>
            <a:endParaRPr lang="en-CA" dirty="0">
              <a:solidFill>
                <a:prstClr val="white"/>
              </a:solidFill>
            </a:endParaRPr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3657600"/>
            <a:ext cx="2590800" cy="211267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 descr="iStock_000000829131XLarge[1]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1536" y="38100"/>
            <a:ext cx="1504364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19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609600" y="1828800"/>
            <a:ext cx="8077200" cy="4343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dirty="0" smtClean="0">
                <a:solidFill>
                  <a:schemeClr val="tx1"/>
                </a:solidFill>
              </a:rPr>
              <a:t>A digital resource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dirty="0">
                <a:solidFill>
                  <a:schemeClr val="tx1"/>
                </a:solidFill>
              </a:rPr>
              <a:t>O</a:t>
            </a:r>
            <a:r>
              <a:rPr lang="en-US" sz="2800" dirty="0" smtClean="0">
                <a:solidFill>
                  <a:schemeClr val="tx1"/>
                </a:solidFill>
              </a:rPr>
              <a:t>ffers new ways to: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>
                <a:solidFill>
                  <a:schemeClr val="tx1"/>
                </a:solidFill>
              </a:rPr>
              <a:t>C</a:t>
            </a:r>
            <a:r>
              <a:rPr lang="en-US" sz="2800" dirty="0" smtClean="0">
                <a:solidFill>
                  <a:schemeClr val="tx1"/>
                </a:solidFill>
              </a:rPr>
              <a:t>ollect</a:t>
            </a:r>
            <a:endParaRPr lang="en-US" sz="2800" dirty="0">
              <a:solidFill>
                <a:schemeClr val="tx1"/>
              </a:solidFill>
            </a:endParaRPr>
          </a:p>
          <a:p>
            <a:pPr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tx1"/>
                </a:solidFill>
              </a:rPr>
              <a:t>Organize, and</a:t>
            </a:r>
            <a:endParaRPr lang="en-US" sz="2800" dirty="0">
              <a:solidFill>
                <a:schemeClr val="tx1"/>
              </a:solidFill>
            </a:endParaRPr>
          </a:p>
          <a:p>
            <a:pPr lvl="1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chemeClr val="tx1"/>
                </a:solidFill>
              </a:rPr>
              <a:t>Think about </a:t>
            </a:r>
            <a:r>
              <a:rPr lang="en-US" sz="2800" dirty="0">
                <a:solidFill>
                  <a:schemeClr val="tx1"/>
                </a:solidFill>
              </a:rPr>
              <a:t>information to </a:t>
            </a:r>
            <a:r>
              <a:rPr lang="en-US" sz="2800" dirty="0" smtClean="0">
                <a:solidFill>
                  <a:schemeClr val="tx1"/>
                </a:solidFill>
              </a:rPr>
              <a:t>enhance day-to-day </a:t>
            </a:r>
            <a:r>
              <a:rPr lang="en-US" sz="2800" dirty="0">
                <a:solidFill>
                  <a:schemeClr val="tx1"/>
                </a:solidFill>
              </a:rPr>
              <a:t>instructional </a:t>
            </a:r>
            <a:r>
              <a:rPr lang="en-US" sz="2800" dirty="0" smtClean="0">
                <a:solidFill>
                  <a:schemeClr val="tx1"/>
                </a:solidFill>
              </a:rPr>
              <a:t>planning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dirty="0" smtClean="0">
                <a:solidFill>
                  <a:schemeClr val="tx1"/>
                </a:solidFill>
              </a:rPr>
              <a:t>Focus on building teacher capacity and enhancing teacher practice.</a:t>
            </a:r>
            <a:endParaRPr lang="en-US" sz="2800" dirty="0">
              <a:solidFill>
                <a:schemeClr val="tx1"/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endParaRPr lang="en-US" dirty="0" smtClean="0"/>
          </a:p>
          <a:p>
            <a:pPr marL="693738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>
            <a:normAutofit/>
          </a:bodyPr>
          <a:lstStyle/>
          <a:p>
            <a:r>
              <a:rPr lang="en-US" sz="3400" dirty="0" smtClean="0"/>
              <a:t>What is the Inclusive Education </a:t>
            </a:r>
            <a:br>
              <a:rPr lang="en-US" sz="3400" dirty="0" smtClean="0"/>
            </a:br>
            <a:r>
              <a:rPr lang="en-US" sz="3400" dirty="0" smtClean="0"/>
              <a:t>Planning Tool (IEPT)?</a:t>
            </a:r>
            <a:endParaRPr lang="en-US" sz="3400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394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79354" y="5867400"/>
            <a:ext cx="7924800" cy="792479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en-US" dirty="0" smtClean="0"/>
              <a:t>Inclusive Education Library</a:t>
            </a:r>
          </a:p>
          <a:p>
            <a:pPr marL="45720" indent="0">
              <a:buNone/>
            </a:pP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www.learnalberta.ca/content/IEPT2/library/index.html</a:t>
            </a:r>
            <a:r>
              <a:rPr lang="en-US" sz="2600" dirty="0" smtClean="0"/>
              <a:t> </a:t>
            </a:r>
            <a:endParaRPr lang="en-US" sz="2600" dirty="0"/>
          </a:p>
          <a:p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Components within the inclusive education planning tool (IEPT)</a:t>
            </a:r>
            <a:endParaRPr lang="en-C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76400"/>
            <a:ext cx="7102309" cy="4001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729054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2851398"/>
              </p:ext>
            </p:extLst>
          </p:nvPr>
        </p:nvGraphicFramePr>
        <p:xfrm>
          <a:off x="152399" y="1731181"/>
          <a:ext cx="6248401" cy="4974419"/>
        </p:xfrm>
        <a:graphic>
          <a:graphicData uri="http://schemas.openxmlformats.org/drawingml/2006/table">
            <a:tbl>
              <a:tblPr>
                <a:tableStyleId>{5202B0CA-FC54-4496-8BCA-5EF66A818D29}</a:tableStyleId>
              </a:tblPr>
              <a:tblGrid>
                <a:gridCol w="6248401"/>
              </a:tblGrid>
              <a:tr h="4974419"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en-US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What outcomes might be targeted through the implementation of a comprehensive examination of the IEPT strategies?</a:t>
                      </a:r>
                    </a:p>
                    <a:p>
                      <a:pPr marL="285750" marR="0" lvl="0" indent="-28575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C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Focuses</a:t>
                      </a:r>
                      <a:r>
                        <a:rPr lang="en-CA" sz="1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on all six literacy strands in LA curriculum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C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Focuses</a:t>
                      </a:r>
                      <a:r>
                        <a:rPr lang="en-CA" sz="1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C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on the language arts curriculum as those outcomes can be applied in all subject areas</a:t>
                      </a:r>
                    </a:p>
                    <a:p>
                      <a:pPr marL="285750" marR="0" lvl="0" indent="-28575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C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Assists all teachers  on developing </a:t>
                      </a:r>
                      <a:r>
                        <a:rPr lang="en-C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better understanding of literacy (reading , writing, speaking, listening, viewing, representing, and working with others) and its relationship to learning in </a:t>
                      </a:r>
                      <a:r>
                        <a:rPr lang="en-C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their </a:t>
                      </a:r>
                      <a:r>
                        <a:rPr lang="en-C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own subject’s </a:t>
                      </a:r>
                      <a:r>
                        <a:rPr lang="en-C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outcomes</a:t>
                      </a:r>
                    </a:p>
                    <a:p>
                      <a:pPr marL="285750" marR="0" lvl="0" indent="-28575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C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Supports teachers</a:t>
                      </a:r>
                      <a:r>
                        <a:rPr lang="en-CA" sz="1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in  having a clear </a:t>
                      </a:r>
                      <a:r>
                        <a:rPr lang="en-C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understanding </a:t>
                      </a:r>
                      <a:r>
                        <a:rPr lang="en-C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of their </a:t>
                      </a:r>
                      <a:r>
                        <a:rPr lang="en-C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subject’s </a:t>
                      </a:r>
                      <a:r>
                        <a:rPr lang="en-C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outcomes </a:t>
                      </a:r>
                      <a:r>
                        <a:rPr lang="en-C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thus</a:t>
                      </a:r>
                      <a:r>
                        <a:rPr lang="en-CA" sz="1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being able to</a:t>
                      </a:r>
                      <a:r>
                        <a:rPr lang="en-C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C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determine if </a:t>
                      </a:r>
                      <a:r>
                        <a:rPr lang="en-C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student is</a:t>
                      </a:r>
                      <a:r>
                        <a:rPr lang="en-CA" sz="1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having difficulties with their subject matter or in an area of literacy</a:t>
                      </a:r>
                    </a:p>
                    <a:p>
                      <a:pPr marL="285750" marR="0" lvl="0" indent="-28575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Supports teachers in differentiating based on student needs</a:t>
                      </a:r>
                      <a:endParaRPr lang="en-CA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745" marR="1187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76400" y="228600"/>
            <a:ext cx="7239000" cy="1181641"/>
          </a:xfrm>
        </p:spPr>
        <p:txBody>
          <a:bodyPr/>
          <a:lstStyle/>
          <a:p>
            <a:r>
              <a:rPr lang="en-US" sz="3600" dirty="0" smtClean="0"/>
              <a:t>Clearly identified key outcomes</a:t>
            </a:r>
            <a:endParaRPr lang="en-CA" sz="3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8755" b="49750"/>
          <a:stretch/>
        </p:blipFill>
        <p:spPr bwMode="auto">
          <a:xfrm>
            <a:off x="6824" y="126241"/>
            <a:ext cx="1620103" cy="1604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7" r="8681"/>
          <a:stretch/>
        </p:blipFill>
        <p:spPr bwMode="auto">
          <a:xfrm>
            <a:off x="6324601" y="2743199"/>
            <a:ext cx="2710218" cy="251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7206314" y="3657600"/>
            <a:ext cx="1096963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1600" b="1" dirty="0">
                <a:solidFill>
                  <a:prstClr val="black"/>
                </a:solidFill>
                <a:ea typeface="ÇlÇr ñæí©"/>
                <a:cs typeface="ÇlÇr ñæí©"/>
              </a:rPr>
              <a:t>Language Arts</a:t>
            </a:r>
            <a:endParaRPr lang="en-US" sz="1600" dirty="0">
              <a:solidFill>
                <a:prstClr val="black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3724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Priorities for Cycle 5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04800" y="1862893"/>
            <a:ext cx="5562600" cy="820208"/>
          </a:xfrm>
        </p:spPr>
        <p:txBody>
          <a:bodyPr>
            <a:noAutofit/>
          </a:bodyPr>
          <a:lstStyle/>
          <a:p>
            <a:r>
              <a:rPr lang="en-US" sz="2800" dirty="0"/>
              <a:t>2</a:t>
            </a:r>
            <a:r>
              <a:rPr lang="en-US" sz="2800" dirty="0" smtClean="0"/>
              <a:t>.  Community Engagement</a:t>
            </a:r>
            <a:endParaRPr lang="en-CA" sz="28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304800" y="2819400"/>
            <a:ext cx="4038600" cy="3657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800" dirty="0" smtClean="0"/>
              <a:t>All projects will be required to demonstrate active and meaningful engagement of </a:t>
            </a:r>
            <a:r>
              <a:rPr lang="en-US" sz="2800" b="1" dirty="0" smtClean="0">
                <a:solidFill>
                  <a:srgbClr val="00B050"/>
                </a:solidFill>
              </a:rPr>
              <a:t>key stakeholders:</a:t>
            </a:r>
            <a:endParaRPr lang="en-CA" sz="2800" b="1" dirty="0">
              <a:solidFill>
                <a:srgbClr val="00B05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5"/>
          </p:nvPr>
        </p:nvSpPr>
        <p:spPr>
          <a:xfrm>
            <a:off x="5410200" y="2272997"/>
            <a:ext cx="3227832" cy="277977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rgbClr val="00B050"/>
                </a:solidFill>
              </a:rPr>
              <a:t>Administrators</a:t>
            </a:r>
          </a:p>
          <a:p>
            <a:r>
              <a:rPr lang="en-US" sz="2400" b="1" dirty="0" smtClean="0">
                <a:solidFill>
                  <a:srgbClr val="00B050"/>
                </a:solidFill>
              </a:rPr>
              <a:t>Teachers</a:t>
            </a:r>
          </a:p>
          <a:p>
            <a:r>
              <a:rPr lang="en-US" sz="2400" b="1" dirty="0" smtClean="0">
                <a:solidFill>
                  <a:srgbClr val="00B050"/>
                </a:solidFill>
              </a:rPr>
              <a:t>Students</a:t>
            </a:r>
          </a:p>
          <a:p>
            <a:r>
              <a:rPr lang="en-US" sz="2400" b="1" dirty="0" smtClean="0">
                <a:solidFill>
                  <a:srgbClr val="00B050"/>
                </a:solidFill>
              </a:rPr>
              <a:t>Parents</a:t>
            </a:r>
          </a:p>
          <a:p>
            <a:r>
              <a:rPr lang="en-US" sz="2400" b="1" dirty="0" smtClean="0">
                <a:solidFill>
                  <a:srgbClr val="00B050"/>
                </a:solidFill>
              </a:rPr>
              <a:t>Elected officials</a:t>
            </a:r>
          </a:p>
          <a:p>
            <a:r>
              <a:rPr lang="en-US" sz="2400" b="1" dirty="0" smtClean="0">
                <a:solidFill>
                  <a:srgbClr val="00B050"/>
                </a:solidFill>
              </a:rPr>
              <a:t>Businesses, organizations and institutions</a:t>
            </a:r>
            <a:endParaRPr lang="en-CA" sz="2400" b="1" dirty="0">
              <a:solidFill>
                <a:srgbClr val="00B050"/>
              </a:solidFill>
            </a:endParaRPr>
          </a:p>
        </p:txBody>
      </p:sp>
      <p:pic>
        <p:nvPicPr>
          <p:cNvPr id="2050" name="Picture 2" descr="d:\users\lsteele.CESD\AppData\Local\Microsoft\Windows\Temporary Internet Files\Content.IE5\0O5G3NBH\MC900440035[1]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 contras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762000"/>
            <a:ext cx="2135965" cy="1510997"/>
          </a:xfrm>
          <a:prstGeom prst="rect">
            <a:avLst/>
          </a:prstGeom>
          <a:noFill/>
          <a:effectLst>
            <a:glow rad="127000">
              <a:schemeClr val="accent1">
                <a:alpha val="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0" y="6096000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Community Engagement Rubric </a:t>
            </a:r>
            <a:r>
              <a:rPr lang="en-US" i="1" dirty="0" smtClean="0"/>
              <a:t>– on AISI 5 wiki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8338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0" y="355847"/>
            <a:ext cx="7315200" cy="1054394"/>
          </a:xfrm>
        </p:spPr>
        <p:txBody>
          <a:bodyPr/>
          <a:lstStyle/>
          <a:p>
            <a:r>
              <a:rPr lang="en-US" dirty="0" smtClean="0"/>
              <a:t>Balanced Assessment practices</a:t>
            </a:r>
            <a:endParaRPr lang="en-CA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3463546"/>
              </p:ext>
            </p:extLst>
          </p:nvPr>
        </p:nvGraphicFramePr>
        <p:xfrm>
          <a:off x="2667000" y="1684616"/>
          <a:ext cx="6324600" cy="5029200"/>
        </p:xfrm>
        <a:graphic>
          <a:graphicData uri="http://schemas.openxmlformats.org/drawingml/2006/table">
            <a:tbl>
              <a:tblPr>
                <a:tableStyleId>{0660B408-B3CF-4A94-85FC-2B1E0A45F4A2}</a:tableStyleId>
              </a:tblPr>
              <a:tblGrid>
                <a:gridCol w="6324600"/>
              </a:tblGrid>
              <a:tr h="5029200"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Arial" pitchFamily="34" charset="0"/>
                        <a:buNone/>
                      </a:pPr>
                      <a:r>
                        <a:rPr lang="en-CA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What </a:t>
                      </a:r>
                      <a:r>
                        <a:rPr lang="en-CA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assessment practices might be targeted/ focused upon through the </a:t>
                      </a:r>
                      <a:r>
                        <a:rPr lang="en-CA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comprehensive </a:t>
                      </a:r>
                      <a:r>
                        <a:rPr lang="en-CA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examination of the </a:t>
                      </a:r>
                      <a:r>
                        <a:rPr lang="en-CA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IEPT?</a:t>
                      </a: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Focuses</a:t>
                      </a:r>
                      <a:r>
                        <a:rPr lang="en-US" sz="1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on 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collecting language arts proficiency data in the areas of reading , writing, speaking, listening, viewing, representing, and working with others.</a:t>
                      </a: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Assists</a:t>
                      </a:r>
                      <a:r>
                        <a:rPr lang="en-US" sz="1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staff in developing a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ssessments</a:t>
                      </a:r>
                      <a:r>
                        <a:rPr lang="en-US" sz="1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aligned with the program outcomes </a:t>
                      </a: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Supports</a:t>
                      </a:r>
                      <a:r>
                        <a:rPr lang="en-US" sz="1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u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 a balance of differentiated assessments for regular feedback </a:t>
                      </a: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Can</a:t>
                      </a:r>
                      <a:r>
                        <a:rPr lang="en-US" sz="1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be used to help staff u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nderstanding the outcomes of specialized assessments (level B, psych ed., medical, etc.) and</a:t>
                      </a:r>
                      <a:r>
                        <a:rPr lang="en-US" sz="1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how that has an effect on learning </a:t>
                      </a:r>
                      <a:endParaRPr lang="en-US" sz="18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Arial" pitchFamily="34" charset="0"/>
                        <a:buNone/>
                      </a:pPr>
                      <a:endParaRPr lang="en-CA" sz="1800" b="1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745" marR="1187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50666"/>
          <a:stretch/>
        </p:blipFill>
        <p:spPr bwMode="auto">
          <a:xfrm>
            <a:off x="154676" y="89592"/>
            <a:ext cx="1600200" cy="1595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3" t="33187" r="14798"/>
          <a:stretch/>
        </p:blipFill>
        <p:spPr bwMode="auto">
          <a:xfrm>
            <a:off x="486772" y="4480114"/>
            <a:ext cx="1830026" cy="2372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13141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57400" y="355847"/>
            <a:ext cx="6704860" cy="1054394"/>
          </a:xfrm>
        </p:spPr>
        <p:txBody>
          <a:bodyPr/>
          <a:lstStyle/>
          <a:p>
            <a:r>
              <a:rPr lang="en-US" dirty="0" smtClean="0"/>
              <a:t>Purposeful instructional strategies</a:t>
            </a:r>
            <a:endParaRPr lang="en-CA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22" t="50798" b="-1"/>
          <a:stretch/>
        </p:blipFill>
        <p:spPr bwMode="auto">
          <a:xfrm>
            <a:off x="76200" y="76200"/>
            <a:ext cx="1642281" cy="1633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329079"/>
              </p:ext>
            </p:extLst>
          </p:nvPr>
        </p:nvGraphicFramePr>
        <p:xfrm>
          <a:off x="152400" y="1752600"/>
          <a:ext cx="4114800" cy="4953000"/>
        </p:xfrm>
        <a:graphic>
          <a:graphicData uri="http://schemas.openxmlformats.org/drawingml/2006/table">
            <a:tbl>
              <a:tblPr>
                <a:tableStyleId>{46F890A9-2807-4EBB-B81D-B2AA78EC7F39}</a:tableStyleId>
              </a:tblPr>
              <a:tblGrid>
                <a:gridCol w="4114800"/>
              </a:tblGrid>
              <a:tr h="49530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CA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What </a:t>
                      </a:r>
                      <a:r>
                        <a:rPr lang="en-CA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instructional strategies might be targeted through the </a:t>
                      </a:r>
                      <a:r>
                        <a:rPr lang="en-CA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comprehensive </a:t>
                      </a:r>
                      <a:r>
                        <a:rPr lang="en-CA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examination of the </a:t>
                      </a:r>
                      <a:r>
                        <a:rPr lang="en-CA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IEPT?</a:t>
                      </a: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en-C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Ensures teachers </a:t>
                      </a:r>
                      <a:r>
                        <a:rPr lang="en-C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understand </a:t>
                      </a:r>
                      <a:r>
                        <a:rPr lang="en-C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the continuum </a:t>
                      </a:r>
                      <a:r>
                        <a:rPr lang="en-C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of supports when discussing students’ literacy skills, social participation strengths and needs, and medical conditions/ diagnosis impact on </a:t>
                      </a:r>
                      <a:r>
                        <a:rPr lang="en-C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learning</a:t>
                      </a: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en-C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Creates</a:t>
                      </a:r>
                      <a:r>
                        <a:rPr lang="en-CA" sz="1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a l</a:t>
                      </a:r>
                      <a:r>
                        <a:rPr lang="en-C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earning </a:t>
                      </a:r>
                      <a:r>
                        <a:rPr lang="en-C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profile </a:t>
                      </a:r>
                      <a:r>
                        <a:rPr lang="en-C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 use as a starting </a:t>
                      </a:r>
                      <a:r>
                        <a:rPr lang="en-C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point 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 identifying </a:t>
                      </a:r>
                      <a:r>
                        <a:rPr lang="en-US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possible supports and strategies </a:t>
                      </a:r>
                      <a:endParaRPr lang="en-US" sz="18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Supports</a:t>
                      </a:r>
                      <a:r>
                        <a:rPr lang="en-US" sz="1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the utilization of a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learning support team 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 assist </a:t>
                      </a:r>
                      <a:r>
                        <a:rPr lang="en-US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teachers with 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implementing strategies</a:t>
                      </a:r>
                      <a:endParaRPr lang="en-US" sz="1800" b="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8745" marR="1187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Isosceles Triangle 7"/>
          <p:cNvSpPr/>
          <p:nvPr/>
        </p:nvSpPr>
        <p:spPr>
          <a:xfrm>
            <a:off x="5221044" y="2323902"/>
            <a:ext cx="606906" cy="672500"/>
          </a:xfrm>
          <a:prstGeom prst="triangle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CA" sz="120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en-CA" sz="1100">
              <a:effectLst/>
              <a:ea typeface="Calibri"/>
              <a:cs typeface="Times New Roman"/>
            </a:endParaRPr>
          </a:p>
        </p:txBody>
      </p:sp>
      <p:sp>
        <p:nvSpPr>
          <p:cNvPr id="9" name="Trapezoid 8"/>
          <p:cNvSpPr/>
          <p:nvPr/>
        </p:nvSpPr>
        <p:spPr>
          <a:xfrm>
            <a:off x="4798321" y="3072114"/>
            <a:ext cx="1452351" cy="1032430"/>
          </a:xfrm>
          <a:prstGeom prst="trapezoid">
            <a:avLst>
              <a:gd name="adj" fmla="val 40057"/>
            </a:avLst>
          </a:prstGeom>
          <a:solidFill>
            <a:srgbClr val="FFFF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CA" sz="1100">
                <a:effectLst/>
                <a:ea typeface="Calibri"/>
                <a:cs typeface="Times New Roman"/>
              </a:rPr>
              <a:t> 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097" y="4202945"/>
            <a:ext cx="2590801" cy="139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327" y="2614308"/>
            <a:ext cx="1626337" cy="347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796" y="3671270"/>
            <a:ext cx="2057401" cy="433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267" y="5169096"/>
            <a:ext cx="2057401" cy="433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152388"/>
            <a:ext cx="3231334" cy="50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124094"/>
            <a:ext cx="3048000" cy="547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197" y="4316721"/>
            <a:ext cx="2590803" cy="85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136372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4644889"/>
              </p:ext>
            </p:extLst>
          </p:nvPr>
        </p:nvGraphicFramePr>
        <p:xfrm>
          <a:off x="152400" y="1689438"/>
          <a:ext cx="7848600" cy="5016161"/>
        </p:xfrm>
        <a:graphic>
          <a:graphicData uri="http://schemas.openxmlformats.org/drawingml/2006/table">
            <a:tbl>
              <a:tblPr>
                <a:tableStyleId>{91EBBBCC-DAD2-459C-BE2E-F6DE35CF9A28}</a:tableStyleId>
              </a:tblPr>
              <a:tblGrid>
                <a:gridCol w="7848600"/>
              </a:tblGrid>
              <a:tr h="501616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CA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How </a:t>
                      </a:r>
                      <a:r>
                        <a:rPr lang="en-CA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might personalization be targeted through the implementation of a comprehensive examination of the </a:t>
                      </a:r>
                      <a:r>
                        <a:rPr lang="en-CA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IEPT?</a:t>
                      </a: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Assists</a:t>
                      </a:r>
                      <a:r>
                        <a:rPr lang="en-US" sz="1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in the creation of a student learner profile</a:t>
                      </a:r>
                      <a:r>
                        <a:rPr lang="en-CA" sz="1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(i.e., </a:t>
                      </a:r>
                      <a:r>
                        <a:rPr lang="en-C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inventories </a:t>
                      </a:r>
                      <a:r>
                        <a:rPr lang="en-C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and </a:t>
                      </a:r>
                      <a:r>
                        <a:rPr lang="en-C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surveys </a:t>
                      </a:r>
                      <a:r>
                        <a:rPr lang="en-C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 collect </a:t>
                      </a:r>
                      <a:r>
                        <a:rPr lang="en-C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data on</a:t>
                      </a:r>
                      <a:r>
                        <a:rPr lang="en-CA" sz="1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interests, learning preferences, etc.)</a:t>
                      </a: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Informs</a:t>
                      </a:r>
                      <a:r>
                        <a:rPr lang="en-US" sz="1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instructional and assessment practices</a:t>
                      </a: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r>
                        <a:rPr lang="en-US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Informs parents and students</a:t>
                      </a:r>
                    </a:p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Arial" pitchFamily="34" charset="0"/>
                        <a:buNone/>
                      </a:pPr>
                      <a:r>
                        <a:rPr lang="en-US" sz="1800" dirty="0" smtClean="0">
                          <a:effectLst/>
                        </a:rPr>
                        <a:t>                                  </a:t>
                      </a:r>
                    </a:p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Arial" pitchFamily="34" charset="0"/>
                        <a:buNone/>
                      </a:pPr>
                      <a:endParaRPr lang="en-US" sz="1800" dirty="0" smtClean="0">
                        <a:effectLst/>
                      </a:endParaRP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endParaRPr lang="en-US" sz="1800" dirty="0" smtClean="0">
                        <a:effectLst/>
                      </a:endParaRPr>
                    </a:p>
                    <a:p>
                      <a:pPr marL="285750" marR="0" indent="-28575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Arial" pitchFamily="34" charset="0"/>
                        <a:buChar char="•"/>
                      </a:pPr>
                      <a:endParaRPr lang="en-US" sz="1800" dirty="0" smtClean="0">
                        <a:effectLst/>
                      </a:endParaRPr>
                    </a:p>
                    <a:p>
                      <a:pPr marL="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Font typeface="Arial" pitchFamily="34" charset="0"/>
                        <a:buNone/>
                      </a:pPr>
                      <a:endParaRPr lang="en-CA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745" marR="11874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44602" y="355847"/>
            <a:ext cx="6917657" cy="1054394"/>
          </a:xfrm>
        </p:spPr>
        <p:txBody>
          <a:bodyPr/>
          <a:lstStyle/>
          <a:p>
            <a:r>
              <a:rPr lang="en-US" dirty="0" smtClean="0"/>
              <a:t>Personalization of learning</a:t>
            </a:r>
            <a:endParaRPr lang="en-CA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962400"/>
            <a:ext cx="1887855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943682"/>
            <a:ext cx="5381625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199" y="5410200"/>
            <a:ext cx="53816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48011"/>
          <a:stretch/>
        </p:blipFill>
        <p:spPr bwMode="auto">
          <a:xfrm>
            <a:off x="47724" y="32981"/>
            <a:ext cx="1704876" cy="1656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005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Elevator Speech…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3 questions:</a:t>
            </a:r>
          </a:p>
          <a:p>
            <a:pPr marL="514350" indent="-514350">
              <a:buAutoNum type="arabicPeriod"/>
            </a:pPr>
            <a:r>
              <a:rPr lang="en-US" dirty="0" smtClean="0"/>
              <a:t>What is your strategy?</a:t>
            </a:r>
          </a:p>
          <a:p>
            <a:pPr marL="0" indent="0">
              <a:buNone/>
            </a:pPr>
            <a:r>
              <a:rPr lang="en-US" dirty="0" smtClean="0"/>
              <a:t>(e.g. literacy, numeracy, etc.)</a:t>
            </a:r>
          </a:p>
          <a:p>
            <a:pPr marL="514350" indent="-514350">
              <a:buAutoNum type="arabicPeriod"/>
            </a:pPr>
            <a:r>
              <a:rPr lang="en-US" dirty="0" smtClean="0"/>
              <a:t>What do you hope to accomplish?</a:t>
            </a:r>
          </a:p>
          <a:p>
            <a:pPr marL="514350" indent="-514350">
              <a:buAutoNum type="arabicPeriod"/>
            </a:pPr>
            <a:r>
              <a:rPr lang="en-US" dirty="0" smtClean="0"/>
              <a:t>What will learning look like for your staff?</a:t>
            </a:r>
          </a:p>
          <a:p>
            <a:pPr marL="514350" indent="-514350">
              <a:buAutoNum type="arabicPeriod"/>
            </a:pPr>
            <a:endParaRPr lang="en-CA" dirty="0"/>
          </a:p>
        </p:txBody>
      </p:sp>
      <p:pic>
        <p:nvPicPr>
          <p:cNvPr id="5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057400"/>
            <a:ext cx="4572000" cy="3429000"/>
          </a:xfrm>
          <a:prstGeom prst="rect">
            <a:avLst/>
          </a:prstGeom>
          <a:noFill/>
          <a:ln>
            <a:noFill/>
          </a:ln>
          <a:effectLst/>
          <a:scene3d>
            <a:camera prst="perspectiveContrastingLef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331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Meet and Greet:  Large Group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229600" cy="44116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dirty="0">
                <a:solidFill>
                  <a:srgbClr val="00B050"/>
                </a:solidFill>
              </a:rPr>
              <a:t>3</a:t>
            </a:r>
            <a:r>
              <a:rPr lang="en-US" dirty="0" smtClean="0">
                <a:solidFill>
                  <a:srgbClr val="00B050"/>
                </a:solidFill>
              </a:rPr>
              <a:t> Questions</a:t>
            </a:r>
          </a:p>
          <a:p>
            <a:pPr eaLnBrk="1" hangingPunct="1"/>
            <a:r>
              <a:rPr lang="en-US" dirty="0" smtClean="0"/>
              <a:t>Instructions will be on the screen</a:t>
            </a:r>
          </a:p>
          <a:p>
            <a:pPr eaLnBrk="1" hangingPunct="1"/>
            <a:r>
              <a:rPr lang="en-US" dirty="0" smtClean="0"/>
              <a:t>When lights are turned off:</a:t>
            </a:r>
          </a:p>
          <a:p>
            <a:pPr lvl="1" eaLnBrk="1" hangingPunct="1"/>
            <a:r>
              <a:rPr lang="en-US" dirty="0" smtClean="0"/>
              <a:t> </a:t>
            </a:r>
            <a:r>
              <a:rPr lang="en-US" b="1" dirty="0" smtClean="0"/>
              <a:t>Thank</a:t>
            </a:r>
            <a:r>
              <a:rPr lang="en-US" dirty="0" smtClean="0"/>
              <a:t> your partner</a:t>
            </a:r>
          </a:p>
          <a:p>
            <a:pPr lvl="1" eaLnBrk="1" hangingPunct="1"/>
            <a:r>
              <a:rPr lang="en-US" dirty="0" smtClean="0"/>
              <a:t> </a:t>
            </a:r>
            <a:r>
              <a:rPr lang="en-US" b="1" dirty="0" smtClean="0"/>
              <a:t>Find</a:t>
            </a:r>
            <a:r>
              <a:rPr lang="en-US" dirty="0" smtClean="0"/>
              <a:t> a new partner</a:t>
            </a:r>
          </a:p>
          <a:p>
            <a:pPr lvl="1" eaLnBrk="1" hangingPunct="1"/>
            <a:r>
              <a:rPr lang="en-US" dirty="0" smtClean="0"/>
              <a:t> </a:t>
            </a:r>
            <a:r>
              <a:rPr lang="en-US" b="1" dirty="0" smtClean="0"/>
              <a:t>Read</a:t>
            </a:r>
            <a:r>
              <a:rPr lang="en-US" dirty="0" smtClean="0"/>
              <a:t> </a:t>
            </a:r>
            <a:r>
              <a:rPr lang="en-US" b="1" dirty="0" smtClean="0"/>
              <a:t>NEW</a:t>
            </a:r>
            <a:r>
              <a:rPr lang="en-US" dirty="0" smtClean="0"/>
              <a:t> question on PowerPoint</a:t>
            </a:r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lvl="1" eaLnBrk="1" hangingPunct="1"/>
            <a:endParaRPr lang="en-US" dirty="0" smtClean="0"/>
          </a:p>
        </p:txBody>
      </p:sp>
      <p:pic>
        <p:nvPicPr>
          <p:cNvPr id="9220" name="Picture 4" descr="MCDD00864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667000"/>
            <a:ext cx="2656852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984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Question 1: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Find someone who was </a:t>
            </a:r>
            <a:r>
              <a:rPr lang="en-US" dirty="0" smtClean="0">
                <a:solidFill>
                  <a:srgbClr val="993366"/>
                </a:solidFill>
              </a:rPr>
              <a:t>not</a:t>
            </a:r>
            <a:r>
              <a:rPr lang="en-US" dirty="0" smtClean="0"/>
              <a:t> at your table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Introduce yourself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What school are you from?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What you are you going to be teaching?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solidFill>
                  <a:srgbClr val="660066"/>
                </a:solidFill>
                <a:latin typeface="Kristen ITC" pitchFamily="66" charset="0"/>
              </a:rPr>
              <a:t>What is your strategy?  What do you hope to accomplish?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533400" y="4953000"/>
            <a:ext cx="1295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endParaRPr lang="en-US">
              <a:latin typeface="Verdana" pitchFamily="34" charset="0"/>
            </a:endParaRPr>
          </a:p>
        </p:txBody>
      </p:sp>
      <p:pic>
        <p:nvPicPr>
          <p:cNvPr id="10245" name="Picture 5" descr="MCDD00864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652713"/>
            <a:ext cx="250825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122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Question 2:New Partner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Introduce yourself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What school are you from?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What you are you going to be teaching?</a:t>
            </a:r>
          </a:p>
          <a:p>
            <a:pPr lvl="1"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/>
            <a:r>
              <a:rPr lang="en-US" b="1" dirty="0" smtClean="0">
                <a:solidFill>
                  <a:srgbClr val="660066"/>
                </a:solidFill>
                <a:latin typeface="Kristen ITC" pitchFamily="66" charset="0"/>
              </a:rPr>
              <a:t>What will learning look like for your staff?</a:t>
            </a:r>
          </a:p>
          <a:p>
            <a:pPr eaLnBrk="1" hangingPunct="1"/>
            <a:endParaRPr lang="en-US" b="1" dirty="0" smtClean="0">
              <a:solidFill>
                <a:srgbClr val="660066"/>
              </a:solidFill>
              <a:latin typeface="Kristen ITC" pitchFamily="66" charset="0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533400" y="4953000"/>
            <a:ext cx="1295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endParaRPr lang="en-US">
              <a:latin typeface="Verdana" pitchFamily="34" charset="0"/>
            </a:endParaRPr>
          </a:p>
        </p:txBody>
      </p:sp>
      <p:pic>
        <p:nvPicPr>
          <p:cNvPr id="11269" name="Picture 5" descr="MCDD00864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828800"/>
            <a:ext cx="2360706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19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Question 3: New Partner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Introduce yourself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What school are you from?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What you are you going to be teaching?</a:t>
            </a:r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/>
            <a:r>
              <a:rPr lang="en-US" b="1" dirty="0" smtClean="0">
                <a:solidFill>
                  <a:srgbClr val="660066"/>
                </a:solidFill>
                <a:latin typeface="Kristen ITC" pitchFamily="66" charset="0"/>
              </a:rPr>
              <a:t>What are you excited about in relation to the Learning Support Team?</a:t>
            </a:r>
          </a:p>
          <a:p>
            <a:pPr eaLnBrk="1" hangingPunct="1"/>
            <a:r>
              <a:rPr lang="en-US" b="1" dirty="0" smtClean="0">
                <a:solidFill>
                  <a:srgbClr val="660066"/>
                </a:solidFill>
                <a:latin typeface="Kristen ITC" pitchFamily="66" charset="0"/>
              </a:rPr>
              <a:t>What questions do you have  about the this role?</a:t>
            </a:r>
          </a:p>
          <a:p>
            <a:pPr eaLnBrk="1" hangingPunct="1"/>
            <a:endParaRPr lang="en-US" b="1" dirty="0" smtClean="0">
              <a:solidFill>
                <a:srgbClr val="660066"/>
              </a:solidFill>
              <a:latin typeface="Kristen ITC" pitchFamily="66" charset="0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33400" y="4953000"/>
            <a:ext cx="1295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endParaRPr lang="en-US">
              <a:latin typeface="Verdana" pitchFamily="34" charset="0"/>
            </a:endParaRPr>
          </a:p>
        </p:txBody>
      </p:sp>
      <p:pic>
        <p:nvPicPr>
          <p:cNvPr id="12293" name="Picture 5" descr="MCDD00864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1752600"/>
            <a:ext cx="12541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446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4400" dirty="0" smtClean="0"/>
              <a:t>BREAK</a:t>
            </a:r>
            <a:endParaRPr lang="en-CA" sz="4400" dirty="0"/>
          </a:p>
        </p:txBody>
      </p:sp>
      <p:pic>
        <p:nvPicPr>
          <p:cNvPr id="1026" name="Picture 2" descr="d:\users\lsteele.CESD\AppData\Local\Microsoft\Windows\Temporary Internet Files\Content.IE5\BYOXPBYM\MP900309632[2].jpg"/>
          <p:cNvPicPr>
            <a:picLocks noGrp="1" noChangeAspect="1" noChangeArrowheads="1"/>
          </p:cNvPicPr>
          <p:nvPr>
            <p:ph type="pic" idx="1"/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84" b="16084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57200" y="2514600"/>
            <a:ext cx="3810000" cy="3127248"/>
          </a:xfrm>
        </p:spPr>
        <p:txBody>
          <a:bodyPr>
            <a:normAutofit/>
          </a:bodyPr>
          <a:lstStyle/>
          <a:p>
            <a:r>
              <a:rPr lang="en-US" sz="4400" dirty="0" smtClean="0"/>
              <a:t>Return to your table in 15 min.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773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Measures</a:t>
            </a: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371600"/>
            <a:ext cx="4953000" cy="4424041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</p:spTree>
    <p:extLst>
      <p:ext uri="{BB962C8B-B14F-4D97-AF65-F5344CB8AC3E}">
        <p14:creationId xmlns:p14="http://schemas.microsoft.com/office/powerpoint/2010/main" val="316932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Priorities for Cycle 5</a:t>
            </a:r>
            <a:endParaRPr lang="en-CA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4724400"/>
            <a:ext cx="5105400" cy="1408831"/>
          </a:xfrm>
        </p:spPr>
      </p:pic>
      <p:sp>
        <p:nvSpPr>
          <p:cNvPr id="3" name="Text Placeholder 2"/>
          <p:cNvSpPr>
            <a:spLocks noGrp="1"/>
          </p:cNvSpPr>
          <p:nvPr>
            <p:ph type="subTitle" idx="4294967295"/>
          </p:nvPr>
        </p:nvSpPr>
        <p:spPr>
          <a:xfrm>
            <a:off x="381000" y="2057400"/>
            <a:ext cx="8458200" cy="22860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3800" b="1" dirty="0" smtClean="0"/>
              <a:t>3</a:t>
            </a:r>
            <a:r>
              <a:rPr lang="en-US" sz="3800" dirty="0"/>
              <a:t>.  Collaborative Cross-School Authority Projects</a:t>
            </a:r>
          </a:p>
          <a:p>
            <a:pPr marL="0" indent="0">
              <a:buNone/>
            </a:pPr>
            <a:endParaRPr lang="en-US" sz="3800" dirty="0"/>
          </a:p>
          <a:p>
            <a:pPr lvl="1"/>
            <a:r>
              <a:rPr lang="en-US" sz="3800" dirty="0"/>
              <a:t>Additional funding available for 2 or more school authorities to submit one collaborative project</a:t>
            </a:r>
          </a:p>
          <a:p>
            <a:pPr lvl="1"/>
            <a:r>
              <a:rPr lang="en-US" sz="3800" dirty="0"/>
              <a:t>Zone 4 </a:t>
            </a:r>
            <a:r>
              <a:rPr lang="en-US" sz="3800" dirty="0" smtClean="0"/>
              <a:t>collaboration ~ Adolescent Literacy (grades 7, 8, 9)</a:t>
            </a:r>
          </a:p>
          <a:p>
            <a:pPr lvl="1"/>
            <a:endParaRPr lang="en-US" sz="3800" dirty="0"/>
          </a:p>
          <a:p>
            <a:pPr lvl="1"/>
            <a:endParaRPr lang="en-US" dirty="0" smtClean="0"/>
          </a:p>
          <a:p>
            <a:endParaRPr lang="en-CA" dirty="0"/>
          </a:p>
        </p:txBody>
      </p:sp>
      <p:pic>
        <p:nvPicPr>
          <p:cNvPr id="9" name="Picture 2" descr="d:\users\lsteele.CESD\AppData\Local\Microsoft\Windows\Temporary Internet Files\Content.IE5\0O5G3NBH\MC900440035[1]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 contras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67631"/>
            <a:ext cx="2135965" cy="1510997"/>
          </a:xfrm>
          <a:prstGeom prst="rect">
            <a:avLst/>
          </a:prstGeom>
          <a:noFill/>
          <a:effectLst>
            <a:glow rad="127000">
              <a:schemeClr val="accent1">
                <a:alpha val="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440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Measures: 2012-2015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Meaningful</a:t>
            </a:r>
            <a:r>
              <a:rPr lang="en-US" dirty="0" smtClean="0"/>
              <a:t> to your school</a:t>
            </a:r>
          </a:p>
          <a:p>
            <a:r>
              <a:rPr lang="en-US" b="1" dirty="0" smtClean="0"/>
              <a:t>Appropriate</a:t>
            </a:r>
            <a:r>
              <a:rPr lang="en-US" dirty="0" smtClean="0"/>
              <a:t> to the strategy</a:t>
            </a:r>
          </a:p>
          <a:p>
            <a:r>
              <a:rPr lang="en-US" b="1" dirty="0" smtClean="0"/>
              <a:t>Focused</a:t>
            </a:r>
            <a:r>
              <a:rPr lang="en-US" dirty="0" smtClean="0"/>
              <a:t> on student learning and progress</a:t>
            </a:r>
          </a:p>
          <a:p>
            <a:r>
              <a:rPr lang="en-US" dirty="0" smtClean="0"/>
              <a:t>Part of your 3 year plan…not an add-on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1027" name="Picture 3" descr="d:\users\lsteele.CESD\AppData\Local\Microsoft\Windows\Temporary Internet Files\Content.IE5\BYOXPBYM\MC900433845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61558">
            <a:off x="4191000" y="2667000"/>
            <a:ext cx="4953000" cy="4953000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175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Measures: 2012-2015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It is important to ensure that students are regularly assessed in a manner that can point out the cause of reading difficulties.</a:t>
            </a:r>
          </a:p>
          <a:p>
            <a:r>
              <a:rPr lang="en-US" dirty="0" smtClean="0"/>
              <a:t>This should be ongoing in classrooms to inform teaching.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Separate from that…</a:t>
            </a:r>
          </a:p>
          <a:p>
            <a:r>
              <a:rPr lang="en-US" dirty="0" smtClean="0"/>
              <a:t>We would like a SIMPLE measure of literacy at the division level. </a:t>
            </a:r>
          </a:p>
          <a:p>
            <a:r>
              <a:rPr lang="en-US" dirty="0" smtClean="0"/>
              <a:t>This could include:</a:t>
            </a:r>
          </a:p>
          <a:p>
            <a:pPr lvl="1"/>
            <a:r>
              <a:rPr lang="en-US" dirty="0" smtClean="0"/>
              <a:t>Fluency – Quick to Measure and Good Predictor</a:t>
            </a:r>
          </a:p>
          <a:p>
            <a:pPr lvl="1"/>
            <a:r>
              <a:rPr lang="en-US" dirty="0" smtClean="0"/>
              <a:t>Comprehension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1202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School Measure #1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15 minutes:</a:t>
            </a:r>
          </a:p>
          <a:p>
            <a:r>
              <a:rPr lang="en-US" dirty="0" smtClean="0"/>
              <a:t>Discuss– what are you considering?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Record each type of measure on an individual post it note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5" name="Picture 2" descr="d:\users\lsteele.CESD\AppData\Local\Microsoft\Windows\Temporary Internet Files\Content.IE5\BYOXPBYM\MC900441312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2237">
            <a:off x="4444209" y="1553954"/>
            <a:ext cx="4643522" cy="4643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47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School Measure #1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CA" dirty="0"/>
              <a:t>How will you </a:t>
            </a:r>
            <a:r>
              <a:rPr lang="en-CA" b="1" dirty="0"/>
              <a:t>regularly measure student progress </a:t>
            </a:r>
            <a:r>
              <a:rPr lang="en-CA" dirty="0"/>
              <a:t>based on the strategy you have chosen? </a:t>
            </a:r>
            <a:endParaRPr lang="en-CA" dirty="0" smtClean="0"/>
          </a:p>
          <a:p>
            <a:endParaRPr lang="en-US" dirty="0"/>
          </a:p>
          <a:p>
            <a:endParaRPr lang="en-US" dirty="0" smtClean="0"/>
          </a:p>
          <a:p>
            <a:pPr lvl="1"/>
            <a:endParaRPr lang="en-CA" dirty="0" smtClean="0"/>
          </a:p>
          <a:p>
            <a:endParaRPr lang="en-CA" dirty="0"/>
          </a:p>
        </p:txBody>
      </p:sp>
      <p:sp>
        <p:nvSpPr>
          <p:cNvPr id="5" name="Rectangle 4"/>
          <p:cNvSpPr/>
          <p:nvPr/>
        </p:nvSpPr>
        <p:spPr>
          <a:xfrm>
            <a:off x="4461933" y="457200"/>
            <a:ext cx="464820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Examples:</a:t>
            </a:r>
            <a:endParaRPr lang="en-CA" sz="3600" dirty="0">
              <a:solidFill>
                <a:srgbClr val="FF0000"/>
              </a:solidFill>
            </a:endParaRPr>
          </a:p>
          <a:p>
            <a:pPr marL="914400" lvl="1" indent="-457200">
              <a:buFont typeface="Arial" pitchFamily="34" charset="0"/>
              <a:buChar char="•"/>
            </a:pPr>
            <a:r>
              <a:rPr lang="en-CA" sz="3200" dirty="0"/>
              <a:t>running records; 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CA" sz="3200" dirty="0"/>
              <a:t>reading comprehension assessment; 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CA" sz="3200" dirty="0"/>
              <a:t>student focus groups; 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CA" sz="3200" dirty="0"/>
              <a:t>observation checklist; 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CA" sz="3200" dirty="0"/>
              <a:t>classroom feedback loop; </a:t>
            </a:r>
          </a:p>
          <a:p>
            <a:pPr lvl="1"/>
            <a:r>
              <a:rPr lang="en-CA" sz="3200" dirty="0"/>
              <a:t>etc.</a:t>
            </a:r>
          </a:p>
        </p:txBody>
      </p:sp>
    </p:spTree>
    <p:extLst>
      <p:ext uri="{BB962C8B-B14F-4D97-AF65-F5344CB8AC3E}">
        <p14:creationId xmlns:p14="http://schemas.microsoft.com/office/powerpoint/2010/main" val="46984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 your thoughts: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2590800"/>
            <a:ext cx="3733800" cy="1524000"/>
          </a:xfrm>
        </p:spPr>
        <p:txBody>
          <a:bodyPr>
            <a:normAutofit/>
          </a:bodyPr>
          <a:lstStyle/>
          <a:p>
            <a:r>
              <a:rPr lang="en-US" b="1" dirty="0" smtClean="0"/>
              <a:t>Stick  your thoughts on the appropriate poster on the wall.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5" name="Picture 2" descr="d:\users\lsteele.CESD\AppData\Local\Microsoft\Windows\Temporary Internet Files\Content.IE5\BYOXPBYM\MC900441312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2237">
            <a:off x="4444209" y="1553954"/>
            <a:ext cx="4643522" cy="4643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75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 #2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dirty="0"/>
              <a:t>How will you know the </a:t>
            </a:r>
            <a:r>
              <a:rPr lang="en-CA" u="sng" dirty="0"/>
              <a:t>quality of the learning environment has improved</a:t>
            </a:r>
            <a:r>
              <a:rPr lang="en-CA" dirty="0"/>
              <a:t> for students?  </a:t>
            </a:r>
            <a:endParaRPr lang="en-CA" dirty="0" smtClean="0"/>
          </a:p>
          <a:p>
            <a:endParaRPr lang="en-US" dirty="0"/>
          </a:p>
          <a:p>
            <a:r>
              <a:rPr lang="en-US" dirty="0" smtClean="0"/>
              <a:t>Examples:</a:t>
            </a:r>
            <a:endParaRPr lang="en-CA" dirty="0" smtClean="0"/>
          </a:p>
          <a:p>
            <a:pPr lvl="1"/>
            <a:r>
              <a:rPr lang="en-CA" dirty="0" smtClean="0"/>
              <a:t>teacher </a:t>
            </a:r>
            <a:r>
              <a:rPr lang="en-CA" dirty="0"/>
              <a:t>focus groups </a:t>
            </a:r>
            <a:r>
              <a:rPr lang="en-CA" dirty="0" smtClean="0"/>
              <a:t>- student </a:t>
            </a:r>
            <a:r>
              <a:rPr lang="en-CA" dirty="0"/>
              <a:t>growth and their own learning needs; </a:t>
            </a:r>
            <a:endParaRPr lang="en-CA" dirty="0" smtClean="0"/>
          </a:p>
          <a:p>
            <a:pPr lvl="1"/>
            <a:r>
              <a:rPr lang="en-CA" dirty="0" smtClean="0"/>
              <a:t>Tell </a:t>
            </a:r>
            <a:r>
              <a:rPr lang="en-CA" dirty="0"/>
              <a:t>Them from Me Survey with a follow-up student focus group; </a:t>
            </a:r>
            <a:endParaRPr lang="en-CA" dirty="0" smtClean="0"/>
          </a:p>
          <a:p>
            <a:pPr lvl="1"/>
            <a:r>
              <a:rPr lang="en-CA" dirty="0" smtClean="0"/>
              <a:t> </a:t>
            </a:r>
            <a:r>
              <a:rPr lang="en-CA" dirty="0"/>
              <a:t>classroom feedback loop; </a:t>
            </a:r>
            <a:endParaRPr lang="en-CA" dirty="0" smtClean="0"/>
          </a:p>
          <a:p>
            <a:pPr lvl="1"/>
            <a:r>
              <a:rPr lang="en-US" dirty="0" smtClean="0"/>
              <a:t>other</a:t>
            </a:r>
          </a:p>
        </p:txBody>
      </p:sp>
    </p:spTree>
    <p:extLst>
      <p:ext uri="{BB962C8B-B14F-4D97-AF65-F5344CB8AC3E}">
        <p14:creationId xmlns:p14="http://schemas.microsoft.com/office/powerpoint/2010/main" val="415096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Measure #2: On the Sheet provided…Brainstorm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8827763"/>
              </p:ext>
            </p:extLst>
          </p:nvPr>
        </p:nvGraphicFramePr>
        <p:xfrm>
          <a:off x="457200" y="1981200"/>
          <a:ext cx="8229600" cy="388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600"/>
                <a:gridCol w="2971800"/>
                <a:gridCol w="274320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What  would you</a:t>
                      </a:r>
                      <a:r>
                        <a:rPr lang="en-US" baseline="0" dirty="0" smtClean="0"/>
                        <a:t> ask to answer this question?</a:t>
                      </a:r>
                      <a:endParaRPr lang="en-CA" dirty="0" smtClean="0"/>
                    </a:p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Who would you ask?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How should the data be collected?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349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PLANNING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Template</a:t>
            </a:r>
          </a:p>
          <a:p>
            <a:pPr lvl="1"/>
            <a:r>
              <a:rPr lang="en-US" dirty="0" smtClean="0"/>
              <a:t>Provide as much detail as possible</a:t>
            </a:r>
          </a:p>
          <a:p>
            <a:pPr lvl="1"/>
            <a:r>
              <a:rPr lang="en-US" dirty="0" smtClean="0"/>
              <a:t>Talk with other schools</a:t>
            </a:r>
          </a:p>
          <a:p>
            <a:pPr lvl="1"/>
            <a:r>
              <a:rPr lang="en-US" dirty="0" smtClean="0"/>
              <a:t>Project plan reviewed by one of us</a:t>
            </a:r>
          </a:p>
          <a:p>
            <a:pPr lvl="1"/>
            <a:r>
              <a:rPr lang="en-US" dirty="0" smtClean="0"/>
              <a:t>Follow up visit in June to review status of your plan</a:t>
            </a:r>
          </a:p>
          <a:p>
            <a:pPr lvl="1"/>
            <a:r>
              <a:rPr lang="en-US" dirty="0" smtClean="0"/>
              <a:t>Plans submitted to Lorraine Ewashen by June 15</a:t>
            </a:r>
            <a:r>
              <a:rPr lang="en-US" baseline="30000" dirty="0" smtClean="0"/>
              <a:t>th</a:t>
            </a:r>
            <a:r>
              <a:rPr lang="en-US" dirty="0" smtClean="0"/>
              <a:t>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0963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Quality Learning Environment - AISI 5 Wiki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hlinkClick r:id="rId3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3"/>
              </a:rPr>
              <a:t>cesd-aisi-5.wikispaces.com/home</a:t>
            </a:r>
            <a:endParaRPr lang="en-US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286000"/>
            <a:ext cx="4362450" cy="4248150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055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819400"/>
            <a:ext cx="3733800" cy="914400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>What is important for CESD?</a:t>
            </a:r>
            <a:endParaRPr lang="en-CA" sz="2800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r="10574"/>
          <a:stretch>
            <a:fillRect/>
          </a:stretch>
        </p:blipFill>
        <p:spPr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cross"/>
          </a:sp3d>
        </p:spPr>
      </p:pic>
    </p:spTree>
    <p:extLst>
      <p:ext uri="{BB962C8B-B14F-4D97-AF65-F5344CB8AC3E}">
        <p14:creationId xmlns:p14="http://schemas.microsoft.com/office/powerpoint/2010/main" val="289409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Y8wbC8kqS4jnC4K2RCUVH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c1uDBfCYcjjevLeMa0gIK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ynOevz8sis14CfcY6xJYY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01RaQw6F67qQt7PnK2QK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CU0oD7xzB450mVWalkFd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cq8YzcTIZLn1mMmlJClDm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ELM49JNG8dw9Oq1RWULn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ssK20oieomtjMncv39ViD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5VrpnTcPaLqNgAP615ylx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udXWkSGrRZLZjjk6JooUO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FvEDErQCsP1iYx434qxXv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6YDcrU462UMRe2CLab2ZB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yM3SaWqwUJlkyshGdfAfx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x1UCqeX87jyl0O4XdJEnLU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0lM1FkYmREaWRzMgUbVV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XDZCMocinfXDO3woUKbWn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Gnvp6rYG3BZG3INpTWL3u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zzEmkfjzFF5yUxNWEeH3s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dj3wfSZrKZUtXC7mhLkHb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E70OAvRfakZh9blzb6GCR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LzLbhwEZJNcSFWwrhuzuO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NXKZw6DrDq9boRitqc4a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pWj7YBtELEpST7cn6EyG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PBmZJgVIr9DrLsBfqt2ij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fleXHjmLQ7xyh3TalxHP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AwEajvmKZxokSvHQCDj2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bzOtRTHYd9wUKHjw0Ro5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w8pKVdeOmgM8yHSjVtCn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dxOr0RZSiXLH3lpJ4kjCK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sl8uzN4orVSJqbHdGgqXh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5LzvuMI44HxoG4BqErKYP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fOgHBINlXbQjfnV4ihFm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aTuQvEd5V8C7UZmb8trZL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Macro">
  <a:themeElements>
    <a:clrScheme name="Macro">
      <a:dk1>
        <a:sysClr val="windowText" lastClr="000000"/>
      </a:dk1>
      <a:lt1>
        <a:sysClr val="window" lastClr="FFFFFF"/>
      </a:lt1>
      <a:dk2>
        <a:srgbClr val="3F3F4D"/>
      </a:dk2>
      <a:lt2>
        <a:srgbClr val="DDDDDD"/>
      </a:lt2>
      <a:accent1>
        <a:srgbClr val="A51009"/>
      </a:accent1>
      <a:accent2>
        <a:srgbClr val="DE7014"/>
      </a:accent2>
      <a:accent3>
        <a:srgbClr val="704836"/>
      </a:accent3>
      <a:accent4>
        <a:srgbClr val="F2B431"/>
      </a:accent4>
      <a:accent5>
        <a:srgbClr val="7F221D"/>
      </a:accent5>
      <a:accent6>
        <a:srgbClr val="CDAC77"/>
      </a:accent6>
      <a:hlink>
        <a:srgbClr val="F5B123"/>
      </a:hlink>
      <a:folHlink>
        <a:srgbClr val="E19B0B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Macr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300000"/>
              </a:schemeClr>
            </a:gs>
            <a:gs pos="100000">
              <a:schemeClr val="phClr">
                <a:tint val="80000"/>
                <a:satMod val="15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90000"/>
                <a:satMod val="300000"/>
              </a:schemeClr>
            </a:gs>
            <a:gs pos="100000">
              <a:schemeClr val="phClr">
                <a:satMod val="150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70000"/>
              </a:srgbClr>
            </a:outerShdw>
          </a:effectLst>
        </a:effectStyle>
        <a:effectStyle>
          <a:effectLst>
            <a:outerShdw blurRad="25400" dist="254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contourW="15875" prstMaterial="softmetal">
            <a:bevelT w="25400" h="19050" prst="angle"/>
            <a:contourClr>
              <a:schemeClr val="phClr">
                <a:shade val="30000"/>
              </a:schemeClr>
            </a:contourClr>
          </a:sp3d>
        </a:effectStyle>
        <a:effectStyle>
          <a:effectLst>
            <a:outerShdw blurRad="254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contourW="19050" prstMaterial="metal">
            <a:bevelT w="63500" h="31750" prst="angle"/>
            <a:contourClr>
              <a:schemeClr val="phClr">
                <a:shade val="25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7000"/>
                <a:shade val="93000"/>
                <a:satMod val="110000"/>
                <a:lumMod val="90000"/>
              </a:schemeClr>
            </a:gs>
            <a:gs pos="76000">
              <a:schemeClr val="phClr">
                <a:tint val="85000"/>
                <a:shade val="75000"/>
                <a:satMod val="120000"/>
              </a:schemeClr>
            </a:gs>
            <a:gs pos="100000">
              <a:schemeClr val="phClr">
                <a:tint val="86000"/>
                <a:shade val="50000"/>
                <a:satMod val="13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35000"/>
                <a:satMod val="146000"/>
                <a:lumMod val="101000"/>
              </a:schemeClr>
            </a:gs>
            <a:gs pos="26000">
              <a:schemeClr val="phClr">
                <a:tint val="96000"/>
                <a:shade val="96000"/>
                <a:satMod val="190000"/>
              </a:schemeClr>
            </a:gs>
            <a:gs pos="100000">
              <a:schemeClr val="phClr">
                <a:tint val="60000"/>
                <a:shade val="90000"/>
                <a:satMod val="22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Grid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Grid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Grid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Grid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Grid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Macro</Template>
  <TotalTime>768</TotalTime>
  <Words>2252</Words>
  <Application>Microsoft Office PowerPoint</Application>
  <PresentationFormat>On-screen Show (4:3)</PresentationFormat>
  <Paragraphs>386</Paragraphs>
  <Slides>88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88</vt:i4>
      </vt:variant>
    </vt:vector>
  </HeadingPairs>
  <TitlesOfParts>
    <vt:vector size="94" baseType="lpstr">
      <vt:lpstr>Macro</vt:lpstr>
      <vt:lpstr>Grid</vt:lpstr>
      <vt:lpstr>1_Grid</vt:lpstr>
      <vt:lpstr>2_Grid</vt:lpstr>
      <vt:lpstr>3_Grid</vt:lpstr>
      <vt:lpstr>4_Grid</vt:lpstr>
      <vt:lpstr> QUALITY LEARNING ENVIRONMENTS: AISI 5</vt:lpstr>
      <vt:lpstr>Goals:</vt:lpstr>
      <vt:lpstr>Getting to know your group:</vt:lpstr>
      <vt:lpstr>Nuts and Bolts:  The Details from the Province</vt:lpstr>
      <vt:lpstr>Priorities for Cycle 5</vt:lpstr>
      <vt:lpstr>Priorities for Cycle 5</vt:lpstr>
      <vt:lpstr>Priorities for Cycle 5</vt:lpstr>
      <vt:lpstr>Priorities for Cycle 5</vt:lpstr>
      <vt:lpstr>What is important for CESD?</vt:lpstr>
      <vt:lpstr>AISI 5</vt:lpstr>
      <vt:lpstr>Clarity - Special Education</vt:lpstr>
      <vt:lpstr>Clarity around AISI</vt:lpstr>
      <vt:lpstr>Learning Support Team:</vt:lpstr>
      <vt:lpstr>CESD overarching question:  To what extent and in what ways will our CESD Quality Learning Environment framework improve student learning?</vt:lpstr>
      <vt:lpstr>PowerPoint Presentation</vt:lpstr>
      <vt:lpstr>QLE:  Where have we been?</vt:lpstr>
      <vt:lpstr>QLE:  Early October</vt:lpstr>
      <vt:lpstr>QLE:  End October</vt:lpstr>
      <vt:lpstr>QLE:  December</vt:lpstr>
      <vt:lpstr>QLE:  December</vt:lpstr>
      <vt:lpstr>QLE:  January</vt:lpstr>
      <vt:lpstr>Alongside the QLE:  </vt:lpstr>
      <vt:lpstr>PowerPoint Presentation</vt:lpstr>
      <vt:lpstr>Literacy</vt:lpstr>
      <vt:lpstr>Importance of Literacy</vt:lpstr>
      <vt:lpstr>Importance of Literacy</vt:lpstr>
      <vt:lpstr>Importance of Literacy</vt:lpstr>
      <vt:lpstr>Importance of Literacy</vt:lpstr>
      <vt:lpstr>CESD Data</vt:lpstr>
      <vt:lpstr>Is English a Dreadful Language?</vt:lpstr>
      <vt:lpstr>Myths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Reading Readiness</vt:lpstr>
      <vt:lpstr>Word Recognition</vt:lpstr>
      <vt:lpstr>decoding</vt:lpstr>
      <vt:lpstr>“Know” more Explosions</vt:lpstr>
      <vt:lpstr>Sign</vt:lpstr>
      <vt:lpstr>PowerPoint Presentation</vt:lpstr>
      <vt:lpstr>Fluency</vt:lpstr>
      <vt:lpstr>Fluency</vt:lpstr>
      <vt:lpstr>fluency</vt:lpstr>
      <vt:lpstr>PowerPoint Presentation</vt:lpstr>
      <vt:lpstr>Comprehension</vt:lpstr>
      <vt:lpstr>Background Knowledge</vt:lpstr>
      <vt:lpstr>Text structure</vt:lpstr>
      <vt:lpstr>Narrative</vt:lpstr>
      <vt:lpstr>Expository</vt:lpstr>
      <vt:lpstr>Text structure</vt:lpstr>
      <vt:lpstr>Text structure</vt:lpstr>
      <vt:lpstr>PowerPoint Presentation</vt:lpstr>
      <vt:lpstr>metacognition</vt:lpstr>
      <vt:lpstr>Mary went to the bank. </vt:lpstr>
      <vt:lpstr>Mary went to the bank. She</vt:lpstr>
      <vt:lpstr>Mary went to the bank. She spoke to the teller.</vt:lpstr>
      <vt:lpstr>Mary went to the bank. She put down her picnic basket.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Inclusive Education Planning Tool (IEPT):  One possible Tool to support aisi cycle 5 </vt:lpstr>
      <vt:lpstr>What is the Inclusive Education  Planning Tool (IEPT)?</vt:lpstr>
      <vt:lpstr>Components within the inclusive education planning tool (IEPT)</vt:lpstr>
      <vt:lpstr>Clearly identified key outcomes</vt:lpstr>
      <vt:lpstr>Balanced Assessment practices</vt:lpstr>
      <vt:lpstr>Purposeful instructional strategies</vt:lpstr>
      <vt:lpstr>Personalization of learning</vt:lpstr>
      <vt:lpstr>Elevator Speech…</vt:lpstr>
      <vt:lpstr>Meet and Greet:  Large Group</vt:lpstr>
      <vt:lpstr>Question 1:</vt:lpstr>
      <vt:lpstr>Question 2:New Partner</vt:lpstr>
      <vt:lpstr>Question 3: New Partner</vt:lpstr>
      <vt:lpstr>BREAK</vt:lpstr>
      <vt:lpstr>Measures</vt:lpstr>
      <vt:lpstr>Measures: 2012-2015</vt:lpstr>
      <vt:lpstr>Measures: 2012-2015</vt:lpstr>
      <vt:lpstr>School Measure #1</vt:lpstr>
      <vt:lpstr>School Measure #1</vt:lpstr>
      <vt:lpstr>Post your thoughts:</vt:lpstr>
      <vt:lpstr>Measure #2</vt:lpstr>
      <vt:lpstr>Measure #2: On the Sheet provided…Brainstorm</vt:lpstr>
      <vt:lpstr>YOUR PLANNING</vt:lpstr>
      <vt:lpstr>Quality Learning Environment - AISI 5 Wiki</vt:lpstr>
    </vt:vector>
  </TitlesOfParts>
  <Company>Chinook's Edge School Division No. 73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AISI 5</dc:title>
  <dc:creator>Technology Services</dc:creator>
  <cp:lastModifiedBy>Technology Services</cp:lastModifiedBy>
  <cp:revision>72</cp:revision>
  <cp:lastPrinted>2012-02-14T20:44:28Z</cp:lastPrinted>
  <dcterms:created xsi:type="dcterms:W3CDTF">2012-01-22T22:52:51Z</dcterms:created>
  <dcterms:modified xsi:type="dcterms:W3CDTF">2012-05-01T13:34:34Z</dcterms:modified>
</cp:coreProperties>
</file>